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21" r:id="rId3"/>
    <p:sldId id="287" r:id="rId4"/>
    <p:sldId id="288" r:id="rId5"/>
    <p:sldId id="289" r:id="rId6"/>
    <p:sldId id="320" r:id="rId7"/>
    <p:sldId id="315" r:id="rId8"/>
    <p:sldId id="322" r:id="rId9"/>
    <p:sldId id="316" r:id="rId10"/>
    <p:sldId id="317" r:id="rId11"/>
    <p:sldId id="318" r:id="rId12"/>
    <p:sldId id="319" r:id="rId13"/>
    <p:sldId id="281" r:id="rId14"/>
    <p:sldId id="293" r:id="rId15"/>
    <p:sldId id="295" r:id="rId16"/>
    <p:sldId id="294" r:id="rId17"/>
    <p:sldId id="291" r:id="rId18"/>
    <p:sldId id="296" r:id="rId19"/>
    <p:sldId id="299" r:id="rId20"/>
    <p:sldId id="297" r:id="rId21"/>
    <p:sldId id="298" r:id="rId22"/>
    <p:sldId id="300" r:id="rId23"/>
    <p:sldId id="301" r:id="rId24"/>
    <p:sldId id="302" r:id="rId25"/>
    <p:sldId id="303" r:id="rId26"/>
    <p:sldId id="339" r:id="rId27"/>
    <p:sldId id="323" r:id="rId28"/>
    <p:sldId id="324" r:id="rId29"/>
    <p:sldId id="325" r:id="rId30"/>
    <p:sldId id="328" r:id="rId31"/>
    <p:sldId id="329" r:id="rId32"/>
    <p:sldId id="330" r:id="rId33"/>
    <p:sldId id="331" r:id="rId34"/>
    <p:sldId id="326" r:id="rId35"/>
    <p:sldId id="327" r:id="rId36"/>
    <p:sldId id="332" r:id="rId37"/>
    <p:sldId id="333" r:id="rId38"/>
    <p:sldId id="334" r:id="rId39"/>
    <p:sldId id="335" r:id="rId40"/>
    <p:sldId id="337" r:id="rId41"/>
    <p:sldId id="336" r:id="rId42"/>
    <p:sldId id="338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9E9AE-2632-4A84-9CCD-F4B65CF6ECA9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6D51C-2DB6-473C-892E-6ACC8B402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96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96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06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80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85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55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79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69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7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03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44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11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2FED-8F04-4FDD-93DE-A5CBA2EDBD72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AE9C-3B99-405A-8E9A-FFA534370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05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090663"/>
          </a:xfrm>
        </p:spPr>
        <p:txBody>
          <a:bodyPr>
            <a:normAutofit/>
          </a:bodyPr>
          <a:lstStyle/>
          <a:p>
            <a:r>
              <a:rPr lang="pt-BR" b="1" dirty="0" smtClean="0"/>
              <a:t>MANOMETRIA E TERAPÊUTICA NA INSUFICIÊNCIA MITRAL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201622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João Paulo Nunes Fernandes</a:t>
            </a:r>
          </a:p>
          <a:p>
            <a:r>
              <a:rPr lang="pt-BR" sz="2400" dirty="0" smtClean="0"/>
              <a:t>R1 Hemodinâmica e Cardiologia Intervencionista</a:t>
            </a:r>
          </a:p>
          <a:p>
            <a:r>
              <a:rPr lang="pt-BR" sz="2400" dirty="0" smtClean="0"/>
              <a:t>HCI</a:t>
            </a:r>
          </a:p>
          <a:p>
            <a:endParaRPr lang="pt-BR" sz="2400" dirty="0" smtClean="0"/>
          </a:p>
          <a:p>
            <a:r>
              <a:rPr lang="pt-BR" sz="1400" dirty="0" smtClean="0"/>
              <a:t>Ribeirão Preto, 04/05/2019</a:t>
            </a:r>
            <a:endParaRPr lang="pt-BR" sz="2000" dirty="0" smtClean="0"/>
          </a:p>
        </p:txBody>
      </p:sp>
      <p:pic>
        <p:nvPicPr>
          <p:cNvPr id="1026" name="Picture 2" descr="C:\Users\HCI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8" y="23428"/>
            <a:ext cx="1934344" cy="19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de Pressão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933334" cy="2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139952" y="1602991"/>
            <a:ext cx="3528392" cy="225805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27584" y="4221088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Descenso ‘x’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Rebaixamento do assoalho atrial no transcorrer da sístole ventricular  </a:t>
            </a:r>
            <a:endParaRPr lang="pt-BR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5178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331640" y="1602991"/>
            <a:ext cx="2304256" cy="225805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851920" y="6217567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Interpretação e Atlas Hemodinâmica. José Barbosa Filho, 1983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22992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de Pressão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933334" cy="2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932040" y="1602991"/>
            <a:ext cx="2880320" cy="225805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835696" y="1602990"/>
            <a:ext cx="2304256" cy="225805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27584" y="4221088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Onda ‘v’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Enchimento atrial durante o período em que as valvas atrioventriculares estão fechadas.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Coincide com a onda T no ECG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51920" y="6217567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Interpretação e Atlas Hemodinâmica. José Barbosa Filho, 1983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831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de Pressão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933334" cy="2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436096" y="1602991"/>
            <a:ext cx="2160240" cy="225805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907704" y="1602990"/>
            <a:ext cx="2952328" cy="225805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27584" y="4221088"/>
            <a:ext cx="75608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Descenso ‘y’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Abertura das valvas atrioventriculares e esvaziamento atrial</a:t>
            </a:r>
            <a:endParaRPr lang="pt-BR" sz="20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3851920" y="6217567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Interpretação e Atlas Hemodinâmica. José Barbosa Filho, 1983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6327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pt-BR" b="1" dirty="0" smtClean="0"/>
              <a:t>INSUFICIÊNCIA MITRAL</a:t>
            </a:r>
            <a:endParaRPr lang="pt-BR" b="1" dirty="0"/>
          </a:p>
        </p:txBody>
      </p:sp>
      <p:pic>
        <p:nvPicPr>
          <p:cNvPr id="1026" name="Picture 2" descr="C:\Users\HCI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8" y="23428"/>
            <a:ext cx="1934344" cy="19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Insuficiência Mitral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Resulta da comunicação do VE com AE através da Valva Mitral</a:t>
            </a:r>
          </a:p>
          <a:p>
            <a:endParaRPr lang="pt-BR" sz="600" dirty="0"/>
          </a:p>
          <a:p>
            <a:r>
              <a:rPr lang="pt-BR" sz="2400" dirty="0" smtClean="0"/>
              <a:t>Reconhecida pela presença de onda ‘V’ proeminente.</a:t>
            </a:r>
          </a:p>
          <a:p>
            <a:pPr lvl="1"/>
            <a:r>
              <a:rPr lang="pt-BR" sz="2000" b="1" i="1" dirty="0" smtClean="0"/>
              <a:t>Tanto na curva de pressão de AE quanto na capilar pulmonar</a:t>
            </a:r>
          </a:p>
          <a:p>
            <a:pPr lvl="1"/>
            <a:endParaRPr lang="pt-BR" sz="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t-BR" sz="2000" b="1" i="1" dirty="0" smtClean="0"/>
              <a:t>Indica elevação pressórica no AE durante toda a sístole ventricular </a:t>
            </a:r>
            <a:r>
              <a:rPr lang="pt-BR" sz="1800" dirty="0" smtClean="0"/>
              <a:t>(volume de sangue é regurgitado durante a contração ventricular através da valva incompetente)</a:t>
            </a:r>
          </a:p>
          <a:p>
            <a:pPr lvl="1"/>
            <a:endParaRPr lang="pt-BR" sz="600" dirty="0" smtClean="0"/>
          </a:p>
          <a:p>
            <a:pPr lvl="1"/>
            <a:r>
              <a:rPr lang="pt-BR" sz="2000" b="1" i="1" dirty="0" smtClean="0"/>
              <a:t>Desaparecimento do descenso ‘x’ e fusão das ondas ‘c’ e ‘v’</a:t>
            </a:r>
          </a:p>
          <a:p>
            <a:pPr marL="914400" lvl="2" indent="0">
              <a:buNone/>
            </a:pPr>
            <a:r>
              <a:rPr lang="pt-BR" sz="1800" dirty="0" smtClean="0"/>
              <a:t>(Refluxo se inicia na contração isovolumétrica e continua através de todo o tempo de ejeção)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75572"/>
            <a:ext cx="4241778" cy="104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51920" y="643359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Tratado Doenças Cardiovasculares. </a:t>
            </a:r>
            <a:r>
              <a:rPr lang="pt-BR" sz="1400" i="1" dirty="0" err="1" smtClean="0"/>
              <a:t>Braunwald</a:t>
            </a:r>
            <a:r>
              <a:rPr lang="pt-BR" sz="1400" i="1" dirty="0" smtClean="0"/>
              <a:t>, 2010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3168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Insuficiência Mitral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Sobrecarga de Volume no VE</a:t>
            </a:r>
          </a:p>
          <a:p>
            <a:pPr marL="457200" lvl="1" indent="0">
              <a:buNone/>
            </a:pPr>
            <a:r>
              <a:rPr lang="pt-BR" sz="2000" dirty="0" smtClean="0"/>
              <a:t>Aumento Pd2VE</a:t>
            </a:r>
          </a:p>
          <a:p>
            <a:pPr lvl="1"/>
            <a:endParaRPr lang="pt-BR" sz="600" dirty="0"/>
          </a:p>
          <a:p>
            <a:pPr marL="457200" lvl="1" indent="0">
              <a:buNone/>
            </a:pPr>
            <a:r>
              <a:rPr lang="pt-BR" sz="2000" dirty="0" smtClean="0"/>
              <a:t>Aumento na pressão do AE e em todo território </a:t>
            </a:r>
            <a:r>
              <a:rPr lang="pt-BR" sz="2000" dirty="0" err="1" smtClean="0"/>
              <a:t>Veno</a:t>
            </a:r>
            <a:r>
              <a:rPr lang="pt-BR" sz="2000" dirty="0" smtClean="0"/>
              <a:t>-Capilar Pulmonar, condicionando graus variáveis de hipertensão pulmonar.</a:t>
            </a:r>
          </a:p>
          <a:p>
            <a:pPr marL="457200" lvl="1" indent="0">
              <a:buNone/>
            </a:pPr>
            <a:endParaRPr lang="pt-BR" sz="2000" dirty="0"/>
          </a:p>
          <a:p>
            <a:r>
              <a:rPr lang="pt-BR" sz="2400" dirty="0" smtClean="0"/>
              <a:t>A hipertensão pulmonar na IM está mais relacionada com o tempo de evolução da doença e tamanho do átrio do que a gravidade do refluxo.</a:t>
            </a:r>
          </a:p>
          <a:p>
            <a:pPr lvl="1"/>
            <a:r>
              <a:rPr lang="pt-BR" sz="2000" dirty="0" smtClean="0"/>
              <a:t>Quanto      o tempo de evolução e       o AE,      HP</a:t>
            </a:r>
            <a:endParaRPr lang="pt-BR" sz="2000" dirty="0"/>
          </a:p>
        </p:txBody>
      </p:sp>
      <p:sp>
        <p:nvSpPr>
          <p:cNvPr id="5" name="Seta em curva para a direita 4"/>
          <p:cNvSpPr/>
          <p:nvPr/>
        </p:nvSpPr>
        <p:spPr>
          <a:xfrm>
            <a:off x="611560" y="2276872"/>
            <a:ext cx="288032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2123728" y="479715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>
            <a:off x="5724128" y="4797152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4860032" y="4794983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923928" y="6309320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Tratado Doenças Cardiovasculares. </a:t>
            </a:r>
            <a:r>
              <a:rPr lang="pt-BR" sz="1400" i="1" dirty="0" err="1" smtClean="0"/>
              <a:t>Braunwald</a:t>
            </a:r>
            <a:r>
              <a:rPr lang="pt-BR" sz="1400" i="1" dirty="0" smtClean="0"/>
              <a:t>, 2010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5577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Insuficiência Mitral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5" y="1362891"/>
            <a:ext cx="4449469" cy="39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64" y="1362891"/>
            <a:ext cx="4076100" cy="390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Insuficiência Mitral Primária Crônica </a:t>
            </a:r>
            <a:br>
              <a:rPr lang="pt-BR" dirty="0" smtClean="0"/>
            </a:br>
            <a:r>
              <a:rPr lang="pt-BR" sz="3100" dirty="0" smtClean="0"/>
              <a:t>Etiologia</a:t>
            </a:r>
            <a:endParaRPr lang="pt-BR" sz="31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3" y="1700808"/>
            <a:ext cx="784560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574545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2000" dirty="0"/>
              <a:t>No Brasil, a distinção etiológica afeta a escolha terapêutica, diferente das diretrizes Europeia e Norte-Americana.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39952" y="643359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Sociedade Brasileira Cardiologia, 2017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42156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Insuficiência Mitral Primária </a:t>
            </a:r>
            <a:r>
              <a:rPr lang="pt-BR" dirty="0" smtClean="0"/>
              <a:t>Crônica </a:t>
            </a:r>
            <a:r>
              <a:rPr lang="pt-BR" sz="3100" dirty="0" smtClean="0"/>
              <a:t>Ecocardiograma</a:t>
            </a:r>
            <a:endParaRPr lang="pt-BR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4" y="1975406"/>
            <a:ext cx="7012894" cy="123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4907"/>
            <a:ext cx="8496944" cy="143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263691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Importante</a:t>
            </a: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39952" y="6361583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Sociedade Brasileira Cardiologia, 2017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238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9" y="620688"/>
            <a:ext cx="775488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139952" y="643359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Sociedade Brasileira Cardiologia, 2017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27652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9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2" y="1600200"/>
            <a:ext cx="79774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3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Insuficiência Mitral Primária </a:t>
            </a:r>
            <a:r>
              <a:rPr lang="pt-BR" dirty="0" smtClean="0"/>
              <a:t>Crônica</a:t>
            </a:r>
            <a:br>
              <a:rPr lang="pt-BR" dirty="0" smtClean="0"/>
            </a:br>
            <a:r>
              <a:rPr lang="pt-BR" sz="3100" dirty="0" smtClean="0"/>
              <a:t>Opções de Tratamento</a:t>
            </a:r>
            <a:endParaRPr lang="pt-BR" sz="31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" y="2122363"/>
            <a:ext cx="8955754" cy="231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39952" y="643359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Sociedade Brasileira Cardiologia, 2017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0386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Insuficiência Mitral </a:t>
            </a:r>
            <a:r>
              <a:rPr lang="pt-BR" dirty="0" smtClean="0"/>
              <a:t>Primária Crônica</a:t>
            </a:r>
            <a:br>
              <a:rPr lang="pt-BR" dirty="0" smtClean="0"/>
            </a:br>
            <a:r>
              <a:rPr lang="pt-BR" sz="3100" dirty="0" smtClean="0"/>
              <a:t>Opções de Tratamento</a:t>
            </a:r>
            <a:endParaRPr lang="pt-BR" sz="31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" y="1628800"/>
            <a:ext cx="8955754" cy="231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8" y="4221088"/>
            <a:ext cx="2391650" cy="102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36978"/>
            <a:ext cx="3168352" cy="64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38" y="4740494"/>
            <a:ext cx="3725634" cy="56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96838"/>
            <a:ext cx="7845513" cy="80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8434" y="1484784"/>
            <a:ext cx="9125566" cy="24587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139952" y="643359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Sociedade Brasileira Cardiologia, 2017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41352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Insuficiência Mitral </a:t>
            </a:r>
            <a:r>
              <a:rPr lang="pt-BR" dirty="0" smtClean="0"/>
              <a:t>Secundária </a:t>
            </a:r>
            <a:r>
              <a:rPr lang="pt-BR" dirty="0"/>
              <a:t>Crônica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Deve-se a alterações da geometria ventricular, resultando em má coaptação das cúspides valvares e surgimento de refluxo.</a:t>
            </a:r>
          </a:p>
          <a:p>
            <a:endParaRPr lang="pt-BR" sz="2400" dirty="0"/>
          </a:p>
          <a:p>
            <a:r>
              <a:rPr lang="pt-BR" sz="2400" dirty="0" smtClean="0"/>
              <a:t>Etiologia:</a:t>
            </a:r>
          </a:p>
          <a:p>
            <a:pPr lvl="1"/>
            <a:r>
              <a:rPr lang="pt-BR" sz="2000" dirty="0" smtClean="0"/>
              <a:t>Doença isquêmica</a:t>
            </a:r>
          </a:p>
          <a:p>
            <a:pPr lvl="1"/>
            <a:r>
              <a:rPr lang="pt-BR" sz="2000" dirty="0" smtClean="0"/>
              <a:t>Miocadiopatias Dilatadas</a:t>
            </a:r>
          </a:p>
          <a:p>
            <a:pPr lvl="1"/>
            <a:r>
              <a:rPr lang="pt-BR" sz="2000" dirty="0" smtClean="0"/>
              <a:t>Cardiomiopatia Hipertrófica</a:t>
            </a:r>
          </a:p>
          <a:p>
            <a:pPr lvl="1"/>
            <a:endParaRPr lang="pt-BR" sz="2000" dirty="0"/>
          </a:p>
          <a:p>
            <a:r>
              <a:rPr lang="pt-BR" sz="2400" dirty="0" smtClean="0"/>
              <a:t>As indicações de tratamento são distintas da IM Primária e restritas a casos refratários ao tratamento  clínico convencional.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39952" y="643359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Sociedade Brasileira Cardiologia, 2017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8988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Insuficiência Mitral Secundária </a:t>
            </a:r>
            <a:r>
              <a:rPr lang="pt-BR" dirty="0" smtClean="0"/>
              <a:t>Crônica</a:t>
            </a:r>
            <a:br>
              <a:rPr lang="pt-BR" dirty="0" smtClean="0"/>
            </a:br>
            <a:r>
              <a:rPr lang="pt-BR" sz="3100" dirty="0" smtClean="0"/>
              <a:t>Etiologia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73" y="1844824"/>
            <a:ext cx="772917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6" y="2748447"/>
            <a:ext cx="998827" cy="32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5182"/>
            <a:ext cx="792088" cy="28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65203"/>
            <a:ext cx="1296144" cy="3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7" y="5535311"/>
            <a:ext cx="998827" cy="26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139952" y="643359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Sociedade Brasileira Cardiologia, 2017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9434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9" y="620689"/>
            <a:ext cx="7632975" cy="561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139952" y="643359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Sociedade Brasileira Cardiologia, 2017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2833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Insuficiência Mitral Secundária Crônica</a:t>
            </a:r>
            <a:br>
              <a:rPr lang="pt-BR" dirty="0"/>
            </a:br>
            <a:r>
              <a:rPr lang="pt-BR" sz="3100" dirty="0" smtClean="0"/>
              <a:t>Tratamento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7"/>
            <a:ext cx="650472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18424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81841"/>
            <a:ext cx="2904323" cy="52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139952" y="643359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Sociedade Brasileira Cardiologia, 2017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5523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24744"/>
            <a:ext cx="86201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600" dirty="0" smtClean="0"/>
          </a:p>
          <a:p>
            <a:r>
              <a:rPr lang="pt-BR" sz="2400" dirty="0" smtClean="0"/>
              <a:t>Estudo randomizado que testou a não inferioridade do </a:t>
            </a:r>
            <a:r>
              <a:rPr lang="pt-BR" sz="2400" dirty="0" err="1" smtClean="0"/>
              <a:t>MitraClip</a:t>
            </a:r>
            <a:r>
              <a:rPr lang="pt-BR" sz="2400" dirty="0" smtClean="0"/>
              <a:t> </a:t>
            </a:r>
            <a:r>
              <a:rPr lang="pt-BR" sz="2400" dirty="0"/>
              <a:t> </a:t>
            </a:r>
            <a:r>
              <a:rPr lang="pt-BR" sz="2400" dirty="0" smtClean="0"/>
              <a:t>Vs. </a:t>
            </a:r>
            <a:r>
              <a:rPr lang="pt-BR" sz="2400" dirty="0" err="1" smtClean="0"/>
              <a:t>Plastia</a:t>
            </a:r>
            <a:r>
              <a:rPr lang="pt-BR" sz="2400" dirty="0" smtClean="0"/>
              <a:t> mitral cirúrgica em doentes de alto risco para cirurgia (STS ≥ 8%), com </a:t>
            </a:r>
            <a:r>
              <a:rPr lang="pt-BR" sz="2400" dirty="0" err="1" smtClean="0"/>
              <a:t>IMi</a:t>
            </a:r>
            <a:r>
              <a:rPr lang="pt-BR" sz="2400" dirty="0" smtClean="0"/>
              <a:t> primária ou funcional.</a:t>
            </a:r>
          </a:p>
          <a:p>
            <a:endParaRPr lang="pt-BR" sz="600" dirty="0" smtClean="0"/>
          </a:p>
          <a:p>
            <a:r>
              <a:rPr lang="pt-BR" sz="2400" dirty="0" smtClean="0"/>
              <a:t>Desfecho primário de eficácia (livre de morte, cirurgia para disfunção mitral (</a:t>
            </a:r>
            <a:r>
              <a:rPr lang="pt-BR" sz="2400" dirty="0" err="1" smtClean="0"/>
              <a:t>IMi</a:t>
            </a:r>
            <a:r>
              <a:rPr lang="pt-BR" sz="2400" dirty="0" smtClean="0"/>
              <a:t> 3+/4+) em 12 meses) </a:t>
            </a:r>
          </a:p>
          <a:p>
            <a:pPr lvl="1"/>
            <a:r>
              <a:rPr lang="pt-BR" sz="2000" dirty="0" smtClean="0"/>
              <a:t>Maior no grupo cirúrgico do que no percutâneo (73 </a:t>
            </a:r>
            <a:r>
              <a:rPr lang="pt-BR" sz="2000" dirty="0" err="1" smtClean="0"/>
              <a:t>Vs</a:t>
            </a:r>
            <a:r>
              <a:rPr lang="pt-BR" sz="2000" dirty="0" smtClean="0"/>
              <a:t> 55%) </a:t>
            </a:r>
          </a:p>
          <a:p>
            <a:pPr lvl="1"/>
            <a:r>
              <a:rPr lang="pt-BR" sz="2000" dirty="0"/>
              <a:t>M</a:t>
            </a:r>
            <a:r>
              <a:rPr lang="pt-BR" sz="2000" dirty="0" smtClean="0"/>
              <a:t>aior necessidade de </a:t>
            </a:r>
            <a:r>
              <a:rPr lang="pt-BR" sz="2000" dirty="0" err="1" smtClean="0"/>
              <a:t>reintervenção</a:t>
            </a:r>
            <a:r>
              <a:rPr lang="pt-BR" sz="2000" dirty="0" smtClean="0"/>
              <a:t> cirúrgica no grupo </a:t>
            </a:r>
            <a:r>
              <a:rPr lang="pt-BR" sz="2000" dirty="0" err="1" smtClean="0"/>
              <a:t>MitraClip</a:t>
            </a:r>
            <a:r>
              <a:rPr lang="pt-BR" sz="2000" dirty="0" smtClean="0"/>
              <a:t> 20% </a:t>
            </a:r>
            <a:r>
              <a:rPr lang="pt-BR" sz="2000" dirty="0" err="1" smtClean="0"/>
              <a:t>Vs</a:t>
            </a:r>
            <a:r>
              <a:rPr lang="pt-BR" sz="2000" dirty="0" smtClean="0"/>
              <a:t> 2%).</a:t>
            </a:r>
          </a:p>
          <a:p>
            <a:endParaRPr lang="pt-BR" sz="600" dirty="0" smtClean="0"/>
          </a:p>
          <a:p>
            <a:r>
              <a:rPr lang="pt-BR" sz="2400" dirty="0" smtClean="0"/>
              <a:t>Mortalidade de 6% para ambos</a:t>
            </a:r>
            <a:endParaRPr lang="pt-B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004"/>
            <a:ext cx="9144000" cy="155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1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600" dirty="0" smtClean="0"/>
          </a:p>
          <a:p>
            <a:r>
              <a:rPr lang="pt-BR" sz="2400" dirty="0" smtClean="0"/>
              <a:t>Reduziram igualmente a regurgitação e os índices ventriculares (21% Vs. 20%)</a:t>
            </a:r>
          </a:p>
          <a:p>
            <a:pPr lvl="1"/>
            <a:r>
              <a:rPr lang="pt-BR" sz="2000" dirty="0" smtClean="0"/>
              <a:t>Quando </a:t>
            </a:r>
            <a:r>
              <a:rPr lang="pt-BR" sz="2000" dirty="0" err="1" smtClean="0"/>
              <a:t>MitraClip</a:t>
            </a:r>
            <a:r>
              <a:rPr lang="pt-BR" sz="2000" dirty="0" smtClean="0"/>
              <a:t> reduziu </a:t>
            </a:r>
            <a:r>
              <a:rPr lang="pt-BR" sz="2000" dirty="0" err="1" smtClean="0"/>
              <a:t>IMi</a:t>
            </a:r>
            <a:r>
              <a:rPr lang="pt-BR" sz="2000" dirty="0" smtClean="0"/>
              <a:t> para ≤ 2+, o reparo foi durável no seguimento de 5 anos.</a:t>
            </a:r>
          </a:p>
          <a:p>
            <a:endParaRPr lang="pt-BR" sz="600" dirty="0" smtClean="0"/>
          </a:p>
          <a:p>
            <a:r>
              <a:rPr lang="pt-BR" sz="2400" dirty="0" smtClean="0"/>
              <a:t>MACE em 30 dias menor no grupo </a:t>
            </a:r>
            <a:r>
              <a:rPr lang="pt-BR" sz="2400" dirty="0" err="1" smtClean="0"/>
              <a:t>MitraClip</a:t>
            </a:r>
            <a:r>
              <a:rPr lang="pt-BR" sz="2400" dirty="0" smtClean="0"/>
              <a:t> (15% Vs. 48%)</a:t>
            </a:r>
          </a:p>
          <a:p>
            <a:pPr lvl="1"/>
            <a:r>
              <a:rPr lang="pt-BR" sz="2000" dirty="0" smtClean="0"/>
              <a:t>Maior necessidade de transfusão (13% Vs.</a:t>
            </a:r>
            <a:r>
              <a:rPr lang="pt-BR" sz="2000" dirty="0"/>
              <a:t> 45</a:t>
            </a:r>
            <a:r>
              <a:rPr lang="pt-BR" sz="2000" dirty="0" smtClean="0"/>
              <a:t>%) e ventilação prolongada no grupo cirúrgico.</a:t>
            </a:r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004"/>
            <a:ext cx="9144000" cy="155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1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66" y="355476"/>
            <a:ext cx="7640766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0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628800"/>
            <a:ext cx="75914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9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2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5647"/>
            <a:ext cx="6984776" cy="532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0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7700"/>
            <a:ext cx="8197803" cy="519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8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6763"/>
            <a:ext cx="8076951" cy="55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4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0" y="534458"/>
            <a:ext cx="7411817" cy="556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8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6" y="428823"/>
            <a:ext cx="8606194" cy="54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4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" y="1988840"/>
            <a:ext cx="3165568" cy="295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6019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60" y="404664"/>
            <a:ext cx="7441656" cy="5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0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" y="1078765"/>
            <a:ext cx="7566338" cy="523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55" y="332656"/>
            <a:ext cx="28956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4" y="1412776"/>
            <a:ext cx="8476926" cy="35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5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4146"/>
            <a:ext cx="7776864" cy="562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723456"/>
            <a:ext cx="9036495" cy="35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9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1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8" y="980728"/>
            <a:ext cx="8300976" cy="464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0" y="901834"/>
            <a:ext cx="8294654" cy="483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8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8514"/>
            <a:ext cx="5256584" cy="44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589240"/>
            <a:ext cx="1495623" cy="3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464"/>
            <a:ext cx="9036495" cy="35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323528" y="3717032"/>
            <a:ext cx="331236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376264" cy="209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012160" y="3645024"/>
            <a:ext cx="2088232" cy="7716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868144" y="4837425"/>
            <a:ext cx="2376263" cy="8958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9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pt-BR" b="1" dirty="0" smtClean="0"/>
              <a:t>CURVAS DE PRESSÃO</a:t>
            </a:r>
            <a:endParaRPr lang="pt-BR" b="1" dirty="0"/>
          </a:p>
        </p:txBody>
      </p:sp>
      <p:pic>
        <p:nvPicPr>
          <p:cNvPr id="1026" name="Picture 2" descr="C:\Users\HCI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58" y="23428"/>
            <a:ext cx="1934344" cy="19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t-BR" dirty="0" smtClean="0"/>
              <a:t>Curvas de Pressão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2924944"/>
            <a:ext cx="835292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Morfologia normal das curvas de Pressão Capilar Pulmonar e de 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CP: há predomínio dos valores absolutos da onda ‘v’ sobre a onda ‘a’, enquanto que em AD se observa o oposto.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Pd2VE = </a:t>
            </a:r>
            <a:r>
              <a:rPr lang="pt-BR" sz="2000" dirty="0" err="1" smtClean="0"/>
              <a:t>PmCP</a:t>
            </a:r>
            <a:r>
              <a:rPr lang="pt-BR" sz="2000" dirty="0" smtClean="0"/>
              <a:t> = </a:t>
            </a:r>
            <a:r>
              <a:rPr lang="pt-BR" sz="2000" dirty="0" err="1" smtClean="0"/>
              <a:t>PdAP</a:t>
            </a:r>
            <a:r>
              <a:rPr lang="pt-BR" sz="20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err="1" smtClean="0"/>
              <a:t>PsAP</a:t>
            </a:r>
            <a:r>
              <a:rPr lang="pt-BR" sz="2000" dirty="0" smtClean="0"/>
              <a:t> = </a:t>
            </a:r>
            <a:r>
              <a:rPr lang="pt-BR" sz="2000" dirty="0" err="1" smtClean="0"/>
              <a:t>PsVD</a:t>
            </a:r>
            <a:endParaRPr lang="pt-B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err="1" smtClean="0"/>
              <a:t>PdVD</a:t>
            </a:r>
            <a:r>
              <a:rPr lang="pt-BR" sz="2000" dirty="0" smtClean="0"/>
              <a:t> = </a:t>
            </a:r>
            <a:r>
              <a:rPr lang="pt-BR" sz="2000" dirty="0" err="1" smtClean="0"/>
              <a:t>PmAD</a:t>
            </a:r>
            <a:endParaRPr lang="pt-BR" sz="20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3851920" y="6217567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Interpretação e Atlas Hemodinâmica. José Barbosa Filho, 1983</a:t>
            </a:r>
            <a:endParaRPr lang="pt-BR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464496" cy="15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94606"/>
            <a:ext cx="4032448" cy="17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6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de Pressão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933334" cy="2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491880" y="1602991"/>
            <a:ext cx="4248472" cy="225805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403648" y="1602990"/>
            <a:ext cx="1431776" cy="225805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115616" y="4221088"/>
            <a:ext cx="67687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Onda ‘a’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Sístole </a:t>
            </a:r>
            <a:r>
              <a:rPr lang="pt-BR" sz="2200" dirty="0"/>
              <a:t>atrial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acompanha a onda P no ECG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sua amplitude depende da contratilidade atrial e da resistência ao enchimento ventricular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51920" y="6217567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Interpretação e Atlas Hemodinâmica. José Barbosa Filho, 1983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5921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de Pressão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933334" cy="2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403648" y="1602990"/>
            <a:ext cx="2088232" cy="225805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27584" y="4221088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Onda ‘c’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Pequena deflexão positiva que interrompe o descenso ‘x’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Protrusão da valva tricúspide </a:t>
            </a:r>
            <a:r>
              <a:rPr lang="pt-BR" sz="2000" smtClean="0"/>
              <a:t>para </a:t>
            </a:r>
            <a:r>
              <a:rPr lang="pt-BR" sz="2000" smtClean="0"/>
              <a:t>dentro do AD</a:t>
            </a:r>
            <a:endParaRPr lang="pt-BR" sz="20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03" y="3503290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923928" y="1602991"/>
            <a:ext cx="3168352" cy="23818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851920" y="6217567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Interpretação e Atlas Hemodinâmica. José Barbosa Filho, 1983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1695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625</Words>
  <Application>Microsoft Office PowerPoint</Application>
  <PresentationFormat>Apresentação no Ecrã (4:3)</PresentationFormat>
  <Paragraphs>100</Paragraphs>
  <Slides>42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42</vt:i4>
      </vt:variant>
    </vt:vector>
  </HeadingPairs>
  <TitlesOfParts>
    <vt:vector size="45" baseType="lpstr">
      <vt:lpstr>Arial</vt:lpstr>
      <vt:lpstr>Calibri</vt:lpstr>
      <vt:lpstr>Tema do Office</vt:lpstr>
      <vt:lpstr>MANOMETRIA E TERAPÊUTICA NA INSUFICIÊNCIA MITRAL</vt:lpstr>
      <vt:lpstr>Apresentação do PowerPoint</vt:lpstr>
      <vt:lpstr>Apresentação do PowerPoint</vt:lpstr>
      <vt:lpstr>Apresentação do PowerPoint</vt:lpstr>
      <vt:lpstr>Apresentação do PowerPoint</vt:lpstr>
      <vt:lpstr>CURVAS DE PRESSÃO</vt:lpstr>
      <vt:lpstr>Curvas de Pressão</vt:lpstr>
      <vt:lpstr>Curvas de Pressão</vt:lpstr>
      <vt:lpstr>Curvas de Pressão</vt:lpstr>
      <vt:lpstr>Curvas de Pressão</vt:lpstr>
      <vt:lpstr>Curvas de Pressão</vt:lpstr>
      <vt:lpstr>Curvas de Pressão</vt:lpstr>
      <vt:lpstr>INSUFICIÊNCIA MITRAL</vt:lpstr>
      <vt:lpstr>Insuficiência Mitral</vt:lpstr>
      <vt:lpstr>Insuficiência Mitral</vt:lpstr>
      <vt:lpstr>Insuficiência Mitral</vt:lpstr>
      <vt:lpstr>Insuficiência Mitral Primária Crônica  Etiologia</vt:lpstr>
      <vt:lpstr>Insuficiência Mitral Primária Crônica Ecocardiograma</vt:lpstr>
      <vt:lpstr>Apresentação do PowerPoint</vt:lpstr>
      <vt:lpstr>Insuficiência Mitral Primária Crônica Opções de Tratamento</vt:lpstr>
      <vt:lpstr>Insuficiência Mitral Primária Crônica Opções de Tratamento</vt:lpstr>
      <vt:lpstr>Insuficiência Mitral Secundária Crônica</vt:lpstr>
      <vt:lpstr>Insuficiência Mitral Secundária Crônica Etiologia</vt:lpstr>
      <vt:lpstr>Apresentação do PowerPoint</vt:lpstr>
      <vt:lpstr>Insuficiência Mitral Secundária Crônica Tratamento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DESCRIÇÃO ANATOMO-ANGIOGRÁFICO DO CORAÇÃO</dc:title>
  <dc:creator>HCI</dc:creator>
  <cp:lastModifiedBy>hci</cp:lastModifiedBy>
  <cp:revision>113</cp:revision>
  <dcterms:created xsi:type="dcterms:W3CDTF">2019-03-20T16:51:44Z</dcterms:created>
  <dcterms:modified xsi:type="dcterms:W3CDTF">2019-05-06T11:37:04Z</dcterms:modified>
</cp:coreProperties>
</file>