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309" r:id="rId5"/>
    <p:sldId id="259" r:id="rId6"/>
    <p:sldId id="261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8" r:id="rId18"/>
    <p:sldId id="312" r:id="rId19"/>
    <p:sldId id="313" r:id="rId20"/>
    <p:sldId id="314" r:id="rId21"/>
    <p:sldId id="280" r:id="rId22"/>
    <p:sldId id="310" r:id="rId23"/>
    <p:sldId id="281" r:id="rId24"/>
    <p:sldId id="282" r:id="rId25"/>
    <p:sldId id="283" r:id="rId26"/>
    <p:sldId id="284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7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CBA6-2A6B-4AA9-9F99-9FBD212EDEFA}" type="datetimeFigureOut">
              <a:rPr lang="pt-BR" smtClean="0"/>
              <a:t>24/03/2015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78B2B-4773-4D69-BB1E-803CDDD1C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74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CBA6-2A6B-4AA9-9F99-9FBD212EDEFA}" type="datetimeFigureOut">
              <a:rPr lang="pt-BR" smtClean="0"/>
              <a:t>24/03/2015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78B2B-4773-4D69-BB1E-803CDDD1C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7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CBA6-2A6B-4AA9-9F99-9FBD212EDEFA}" type="datetimeFigureOut">
              <a:rPr lang="pt-BR" smtClean="0"/>
              <a:t>24/03/2015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78B2B-4773-4D69-BB1E-803CDDD1C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310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CBA6-2A6B-4AA9-9F99-9FBD212EDEFA}" type="datetimeFigureOut">
              <a:rPr lang="pt-BR" smtClean="0"/>
              <a:t>24/03/2015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78B2B-4773-4D69-BB1E-803CDDD1C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54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CBA6-2A6B-4AA9-9F99-9FBD212EDEFA}" type="datetimeFigureOut">
              <a:rPr lang="pt-BR" smtClean="0"/>
              <a:t>24/03/2015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78B2B-4773-4D69-BB1E-803CDDD1C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39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CBA6-2A6B-4AA9-9F99-9FBD212EDEFA}" type="datetimeFigureOut">
              <a:rPr lang="pt-BR" smtClean="0"/>
              <a:t>24/03/2015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78B2B-4773-4D69-BB1E-803CDDD1C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134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CBA6-2A6B-4AA9-9F99-9FBD212EDEFA}" type="datetimeFigureOut">
              <a:rPr lang="pt-BR" smtClean="0"/>
              <a:t>24/03/2015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78B2B-4773-4D69-BB1E-803CDDD1C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945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CBA6-2A6B-4AA9-9F99-9FBD212EDEFA}" type="datetimeFigureOut">
              <a:rPr lang="pt-BR" smtClean="0"/>
              <a:t>24/03/2015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78B2B-4773-4D69-BB1E-803CDDD1C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883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CBA6-2A6B-4AA9-9F99-9FBD212EDEFA}" type="datetimeFigureOut">
              <a:rPr lang="pt-BR" smtClean="0"/>
              <a:t>24/03/2015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78B2B-4773-4D69-BB1E-803CDDD1C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5562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CBA6-2A6B-4AA9-9F99-9FBD212EDEFA}" type="datetimeFigureOut">
              <a:rPr lang="pt-BR" smtClean="0"/>
              <a:t>24/03/2015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78B2B-4773-4D69-BB1E-803CDDD1C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257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CBA6-2A6B-4AA9-9F99-9FBD212EDEFA}" type="datetimeFigureOut">
              <a:rPr lang="pt-BR" smtClean="0"/>
              <a:t>24/03/2015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78B2B-4773-4D69-BB1E-803CDDD1C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42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CCBA6-2A6B-4AA9-9F99-9FBD212EDEFA}" type="datetimeFigureOut">
              <a:rPr lang="pt-BR" smtClean="0"/>
              <a:t>24/03/2015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78B2B-4773-4D69-BB1E-803CDDD1C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10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8.png"/><Relationship Id="rId4" Type="http://schemas.openxmlformats.org/officeDocument/2006/relationships/hyperlink" Target="http://cardiacsurgery.ctsnetbooks.org/content/vol3/issue2008/images/large/1431fig1.jpe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cardiacsurgery.ctsnetbooks.org/content/vol3/issue2008/images/large/1431fig1.jpe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COMUNICAÇÃO INTERATRIAL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1403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TIPO </a:t>
            </a:r>
            <a:r>
              <a:rPr lang="pt-BR" altLang="pt-BR" i="1" smtClean="0"/>
              <a:t>OSTIUM PRIMUM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 smtClean="0"/>
              <a:t>20% CIA</a:t>
            </a:r>
          </a:p>
          <a:p>
            <a:pPr eaLnBrk="1" hangingPunct="1"/>
            <a:r>
              <a:rPr lang="en-US" altLang="pt-BR" smtClean="0"/>
              <a:t>Septo atrial inferior</a:t>
            </a:r>
          </a:p>
          <a:p>
            <a:pPr eaLnBrk="1" hangingPunct="1"/>
            <a:r>
              <a:rPr lang="en-US" altLang="pt-BR" smtClean="0"/>
              <a:t>Via de saída &gt; entrada, “pescoço de cisne”</a:t>
            </a:r>
          </a:p>
          <a:p>
            <a:pPr eaLnBrk="1" hangingPunct="1"/>
            <a:r>
              <a:rPr lang="en-US" altLang="pt-BR" smtClean="0"/>
              <a:t>Anormalidade</a:t>
            </a:r>
          </a:p>
          <a:p>
            <a:pPr lvl="1" eaLnBrk="1" hangingPunct="1"/>
            <a:r>
              <a:rPr lang="en-US" altLang="pt-BR" smtClean="0"/>
              <a:t>músculo papilar póstero-medial anteriorizado</a:t>
            </a:r>
          </a:p>
          <a:p>
            <a:pPr lvl="1" eaLnBrk="1" hangingPunct="1"/>
            <a:r>
              <a:rPr lang="en-US" altLang="pt-BR" smtClean="0"/>
              <a:t>Fenda no folheto anterior</a:t>
            </a:r>
          </a:p>
          <a:p>
            <a:pPr lvl="1" eaLnBrk="1" hangingPunct="1"/>
            <a:r>
              <a:rPr lang="en-US" altLang="pt-BR" smtClean="0"/>
              <a:t>Folheto mural com proporção menor da circunferência anular</a:t>
            </a: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7137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umm.edu/transplant/images/heart.gi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138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grpSp>
        <p:nvGrpSpPr>
          <p:cNvPr id="12293" name="Group 12"/>
          <p:cNvGrpSpPr>
            <a:grpSpLocks/>
          </p:cNvGrpSpPr>
          <p:nvPr/>
        </p:nvGrpSpPr>
        <p:grpSpPr bwMode="auto">
          <a:xfrm>
            <a:off x="2332038" y="1427163"/>
            <a:ext cx="4481512" cy="3681412"/>
            <a:chOff x="-5" y="-5"/>
            <a:chExt cx="2823" cy="2399"/>
          </a:xfrm>
        </p:grpSpPr>
        <p:sp>
          <p:nvSpPr>
            <p:cNvPr id="1229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813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/>
            </a:p>
          </p:txBody>
        </p:sp>
        <p:grpSp>
          <p:nvGrpSpPr>
            <p:cNvPr id="12298" name="Group 11"/>
            <p:cNvGrpSpPr>
              <a:grpSpLocks/>
            </p:cNvGrpSpPr>
            <p:nvPr/>
          </p:nvGrpSpPr>
          <p:grpSpPr bwMode="auto">
            <a:xfrm>
              <a:off x="-5" y="-5"/>
              <a:ext cx="2823" cy="2399"/>
              <a:chOff x="-5" y="-5"/>
              <a:chExt cx="2823" cy="2399"/>
            </a:xfrm>
          </p:grpSpPr>
          <p:grpSp>
            <p:nvGrpSpPr>
              <p:cNvPr id="12299" name="Group 9"/>
              <p:cNvGrpSpPr>
                <a:grpSpLocks/>
              </p:cNvGrpSpPr>
              <p:nvPr/>
            </p:nvGrpSpPr>
            <p:grpSpPr bwMode="auto">
              <a:xfrm>
                <a:off x="0" y="0"/>
                <a:ext cx="2813" cy="2389"/>
                <a:chOff x="0" y="0"/>
                <a:chExt cx="2813" cy="2389"/>
              </a:xfrm>
            </p:grpSpPr>
            <p:sp>
              <p:nvSpPr>
                <p:cNvPr id="12301" name="Rectangle 6"/>
                <p:cNvSpPr>
                  <a:spLocks noChangeArrowheads="1"/>
                </p:cNvSpPr>
                <p:nvPr/>
              </p:nvSpPr>
              <p:spPr bwMode="auto">
                <a:xfrm>
                  <a:off x="20" y="20"/>
                  <a:ext cx="2773" cy="2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2400"/>
                    <a:t>  </a:t>
                  </a:r>
                  <a:r>
                    <a:rPr lang="pt-BR" altLang="pt-BR" sz="24700"/>
                    <a:t> </a:t>
                  </a:r>
                  <a:r>
                    <a:rPr lang="pt-BR" altLang="pt-BR" sz="2400"/>
                    <a:t>                                </a:t>
                  </a:r>
                </a:p>
              </p:txBody>
            </p:sp>
            <p:sp>
              <p:nvSpPr>
                <p:cNvPr id="12302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813" cy="23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2400"/>
                </a:p>
              </p:txBody>
            </p:sp>
          </p:grpSp>
          <p:sp>
            <p:nvSpPr>
              <p:cNvPr id="12300" name="Rectangle 10"/>
              <p:cNvSpPr>
                <a:spLocks noChangeArrowheads="1"/>
              </p:cNvSpPr>
              <p:nvPr/>
            </p:nvSpPr>
            <p:spPr bwMode="auto">
              <a:xfrm>
                <a:off x="-5" y="-5"/>
                <a:ext cx="2823" cy="2399"/>
              </a:xfrm>
              <a:prstGeom prst="rect">
                <a:avLst/>
              </a:prstGeom>
              <a:noFill/>
              <a:ln w="17462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2400"/>
              </a:p>
            </p:txBody>
          </p:sp>
        </p:grpSp>
      </p:grpSp>
      <p:pic>
        <p:nvPicPr>
          <p:cNvPr id="12294" name="Picture 7" descr="http://www.chelationtherapyonline.com/articles/images/asd-pr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7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6" descr="Figure 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5" descr="F:\DCIM\101MSDCF\DSC039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571875"/>
            <a:ext cx="464343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9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TIPO SEIO CORONÁRIO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Falsa CIA</a:t>
            </a:r>
          </a:p>
          <a:p>
            <a:pPr eaLnBrk="1" hangingPunct="1"/>
            <a:r>
              <a:rPr lang="pt-BR" altLang="pt-BR" smtClean="0"/>
              <a:t>Associada a cardiopatias complexas</a:t>
            </a:r>
          </a:p>
          <a:p>
            <a:pPr eaLnBrk="1" hangingPunct="1"/>
            <a:r>
              <a:rPr lang="pt-BR" altLang="pt-BR" smtClean="0"/>
              <a:t>Deficiência ou ausência do teto do seio coronário</a:t>
            </a:r>
          </a:p>
          <a:p>
            <a:pPr eaLnBrk="1" hangingPunct="1"/>
            <a:r>
              <a:rPr lang="en-US" altLang="pt-BR" i="1" smtClean="0"/>
              <a:t>Shunt</a:t>
            </a:r>
            <a:r>
              <a:rPr lang="en-US" altLang="pt-BR" smtClean="0"/>
              <a:t> atrial esquerda </a:t>
            </a:r>
            <a:r>
              <a:rPr lang="pt-BR" altLang="pt-BR" smtClean="0">
                <a:sym typeface="Wingdings 3" pitchFamily="18" charset="2"/>
              </a:rPr>
              <a:t> </a:t>
            </a:r>
            <a:r>
              <a:rPr lang="en-US" altLang="pt-BR" smtClean="0"/>
              <a:t>direita</a:t>
            </a:r>
          </a:p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49996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umm.edu/transplant/images/heart.gi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138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pt-BR" altLang="pt-BR" smtClean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286000" y="2682875"/>
            <a:ext cx="45720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440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r="11458"/>
          <a:stretch>
            <a:fillRect/>
          </a:stretch>
        </p:blipFill>
        <p:spPr bwMode="auto">
          <a:xfrm>
            <a:off x="0" y="0"/>
            <a:ext cx="5487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http://www.scielo.br/img/fbpe/abc/v71n4/a10fig0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7" r="48138" b="17432"/>
          <a:stretch>
            <a:fillRect/>
          </a:stretch>
        </p:blipFill>
        <p:spPr bwMode="auto">
          <a:xfrm>
            <a:off x="5429250" y="0"/>
            <a:ext cx="3714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49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ÁTRIO ÚNICO OU COMUM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Ausência do septo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l="25177" t="14113" r="38208" b="4075"/>
          <a:stretch>
            <a:fillRect/>
          </a:stretch>
        </p:blipFill>
        <p:spPr bwMode="auto">
          <a:xfrm>
            <a:off x="4860032" y="1628800"/>
            <a:ext cx="3433312" cy="449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149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FORAME OVAL PATENTE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Falta da fusão da lâmina da fossa oval</a:t>
            </a:r>
          </a:p>
          <a:p>
            <a:pPr eaLnBrk="1" hangingPunct="1"/>
            <a:r>
              <a:rPr lang="pt-BR" altLang="pt-BR" smtClean="0"/>
              <a:t>Fluxo da direita para esquerda</a:t>
            </a:r>
          </a:p>
          <a:p>
            <a:pPr eaLnBrk="1" hangingPunct="1"/>
            <a:r>
              <a:rPr lang="pt-BR" altLang="pt-BR" smtClean="0"/>
              <a:t>10 a 18% - população geral</a:t>
            </a:r>
          </a:p>
          <a:p>
            <a:pPr eaLnBrk="1" hangingPunct="1"/>
            <a:r>
              <a:rPr lang="pt-BR" altLang="pt-BR" smtClean="0"/>
              <a:t>Embolia paradoxal</a:t>
            </a:r>
          </a:p>
          <a:p>
            <a:pPr eaLnBrk="1" hangingPunct="1"/>
            <a:r>
              <a:rPr lang="pt-BR" altLang="pt-BR" smtClean="0"/>
              <a:t>AVC </a:t>
            </a:r>
          </a:p>
        </p:txBody>
      </p:sp>
    </p:spTree>
    <p:extLst>
      <p:ext uri="{BB962C8B-B14F-4D97-AF65-F5344CB8AC3E}">
        <p14:creationId xmlns:p14="http://schemas.microsoft.com/office/powerpoint/2010/main" val="69089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smtClean="0"/>
              <a:t>ASPECTOS CLÍNICOS</a:t>
            </a:r>
            <a:endParaRPr lang="pt-BR" altLang="pt-BR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 smtClean="0"/>
              <a:t>Pediátricos – assintomáticas</a:t>
            </a:r>
          </a:p>
          <a:p>
            <a:pPr lvl="1" eaLnBrk="1" hangingPunct="1"/>
            <a:r>
              <a:rPr lang="en-US" altLang="pt-BR" smtClean="0"/>
              <a:t>ICC</a:t>
            </a:r>
          </a:p>
          <a:p>
            <a:pPr lvl="1" eaLnBrk="1" hangingPunct="1"/>
            <a:r>
              <a:rPr lang="en-US" altLang="pt-BR" smtClean="0"/>
              <a:t>Sibilos crônicos</a:t>
            </a:r>
          </a:p>
          <a:p>
            <a:pPr lvl="1" eaLnBrk="1" hangingPunct="1"/>
            <a:r>
              <a:rPr lang="en-US" altLang="pt-BR" smtClean="0"/>
              <a:t>Hipertensão pulmonar</a:t>
            </a:r>
          </a:p>
          <a:p>
            <a:pPr eaLnBrk="1" hangingPunct="1"/>
            <a:r>
              <a:rPr lang="en-US" altLang="pt-BR" smtClean="0"/>
              <a:t>Adulto </a:t>
            </a:r>
          </a:p>
          <a:p>
            <a:pPr lvl="1" eaLnBrk="1" hangingPunct="1"/>
            <a:r>
              <a:rPr lang="en-US" altLang="pt-BR" smtClean="0"/>
              <a:t>Intolerância ao esforço</a:t>
            </a:r>
          </a:p>
          <a:p>
            <a:pPr lvl="1" eaLnBrk="1" hangingPunct="1"/>
            <a:r>
              <a:rPr lang="en-US" altLang="pt-BR" smtClean="0"/>
              <a:t>Palpitações (flutter atrial, FA, DNS)</a:t>
            </a:r>
          </a:p>
          <a:p>
            <a:pPr lvl="1" eaLnBrk="1" hangingPunct="1"/>
            <a:r>
              <a:rPr lang="en-US" altLang="pt-BR" smtClean="0"/>
              <a:t>IC direita</a:t>
            </a: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28293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EXAME FÍSICO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Precórdio hiperdinâmico</a:t>
            </a:r>
          </a:p>
          <a:p>
            <a:pPr eaLnBrk="1" hangingPunct="1"/>
            <a:r>
              <a:rPr lang="pt-BR" altLang="pt-BR" smtClean="0"/>
              <a:t>Frêmito borda esternal esquerda alta</a:t>
            </a:r>
          </a:p>
          <a:p>
            <a:pPr eaLnBrk="1" hangingPunct="1"/>
            <a:r>
              <a:rPr lang="pt-BR" altLang="pt-BR" smtClean="0"/>
              <a:t>Cianose</a:t>
            </a:r>
          </a:p>
          <a:p>
            <a:pPr eaLnBrk="1" hangingPunct="1"/>
            <a:r>
              <a:rPr lang="pt-BR" altLang="pt-BR" smtClean="0"/>
              <a:t>Pulso normal</a:t>
            </a:r>
          </a:p>
          <a:p>
            <a:pPr eaLnBrk="1" hangingPunct="1"/>
            <a:r>
              <a:rPr lang="pt-BR" altLang="pt-BR" smtClean="0"/>
              <a:t>Desdobramento amplo e fixo da 2</a:t>
            </a:r>
            <a:r>
              <a:rPr lang="pt-BR" altLang="pt-BR" baseline="30000" smtClean="0"/>
              <a:t>a</a:t>
            </a:r>
            <a:r>
              <a:rPr lang="pt-BR" altLang="pt-BR" smtClean="0"/>
              <a:t> bulha</a:t>
            </a:r>
          </a:p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00551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88840"/>
            <a:ext cx="42862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9"/>
            <a:ext cx="3934689" cy="29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099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Exámenes auxiliares.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8688" y="1340768"/>
            <a:ext cx="8229600" cy="4805888"/>
          </a:xfrm>
        </p:spPr>
        <p:txBody>
          <a:bodyPr>
            <a:normAutofit lnSpcReduction="10000"/>
          </a:bodyPr>
          <a:lstStyle/>
          <a:p>
            <a:r>
              <a:rPr lang="es-PE" dirty="0" smtClean="0"/>
              <a:t>EKG: </a:t>
            </a:r>
          </a:p>
          <a:p>
            <a:pPr lvl="1"/>
            <a:r>
              <a:rPr lang="es-PE" dirty="0" smtClean="0"/>
              <a:t>En todos: PR prolongado. 1</a:t>
            </a:r>
          </a:p>
          <a:p>
            <a:pPr lvl="1" algn="just"/>
            <a:r>
              <a:rPr lang="es-PE" dirty="0" smtClean="0"/>
              <a:t>CIA tipo OS: Eje QRS a la derecha, Hipertrofia VD (</a:t>
            </a:r>
            <a:r>
              <a:rPr lang="es-PE" dirty="0" err="1" smtClean="0"/>
              <a:t>rSR</a:t>
            </a:r>
            <a:r>
              <a:rPr lang="es-PE" dirty="0" smtClean="0"/>
              <a:t>’, </a:t>
            </a:r>
            <a:r>
              <a:rPr lang="es-PE" dirty="0" err="1" smtClean="0"/>
              <a:t>rsR</a:t>
            </a:r>
            <a:r>
              <a:rPr lang="es-PE" dirty="0" smtClean="0"/>
              <a:t>’ en V1 y V2 con duración normal de QRS), BCRD o BIRD.</a:t>
            </a:r>
          </a:p>
          <a:p>
            <a:pPr lvl="1" algn="just"/>
            <a:r>
              <a:rPr lang="es-PE" dirty="0" smtClean="0"/>
              <a:t>CIA tipo seno venoso: Desviación de eje de onda P a la izquierda (P </a:t>
            </a:r>
            <a:r>
              <a:rPr lang="es-PE" dirty="0" err="1" smtClean="0"/>
              <a:t>neg</a:t>
            </a:r>
            <a:r>
              <a:rPr lang="es-PE" dirty="0" smtClean="0"/>
              <a:t> III).</a:t>
            </a:r>
          </a:p>
          <a:p>
            <a:pPr lvl="1" algn="just"/>
            <a:r>
              <a:rPr lang="es-PE" dirty="0" smtClean="0"/>
              <a:t>CIA tipo OP: HARI asociado. 1</a:t>
            </a:r>
          </a:p>
          <a:p>
            <a:pPr lvl="1" algn="just"/>
            <a:r>
              <a:rPr lang="es-PE" dirty="0" smtClean="0"/>
              <a:t>HTAP: onda P prominente en II + hipertrofia VD.</a:t>
            </a:r>
          </a:p>
          <a:p>
            <a:pPr lvl="1" algn="just"/>
            <a:r>
              <a:rPr lang="es-PE" dirty="0" smtClean="0"/>
              <a:t>Variedad de arritmias auriculares.</a:t>
            </a:r>
            <a:endParaRPr lang="es-PE" dirty="0"/>
          </a:p>
        </p:txBody>
      </p:sp>
      <p:sp>
        <p:nvSpPr>
          <p:cNvPr id="4" name="3 Rectángulo"/>
          <p:cNvSpPr/>
          <p:nvPr/>
        </p:nvSpPr>
        <p:spPr>
          <a:xfrm>
            <a:off x="2286000" y="6002704"/>
            <a:ext cx="63904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400" dirty="0" smtClean="0"/>
              <a:t>1. </a:t>
            </a:r>
            <a:r>
              <a:rPr lang="es-PE" sz="1400" dirty="0" err="1" smtClean="0"/>
              <a:t>Thilén</a:t>
            </a:r>
            <a:r>
              <a:rPr lang="es-PE" sz="1400" dirty="0" smtClean="0"/>
              <a:t> U, </a:t>
            </a:r>
            <a:r>
              <a:rPr lang="es-PE" sz="1400" dirty="0" err="1" smtClean="0"/>
              <a:t>Carlson</a:t>
            </a:r>
            <a:r>
              <a:rPr lang="es-PE" sz="1400" dirty="0" smtClean="0"/>
              <a:t> J, </a:t>
            </a:r>
            <a:r>
              <a:rPr lang="es-PE" sz="1400" dirty="0" err="1" smtClean="0"/>
              <a:t>Platonov</a:t>
            </a:r>
            <a:r>
              <a:rPr lang="es-PE" sz="1400" dirty="0" smtClean="0"/>
              <a:t> PG, </a:t>
            </a:r>
            <a:r>
              <a:rPr lang="es-PE" sz="1400" dirty="0" err="1" smtClean="0"/>
              <a:t>Havmöller</a:t>
            </a:r>
            <a:r>
              <a:rPr lang="es-PE" sz="1400" dirty="0" smtClean="0"/>
              <a:t> R, </a:t>
            </a:r>
            <a:r>
              <a:rPr lang="es-PE" sz="1400" dirty="0" err="1" smtClean="0"/>
              <a:t>Olsson</a:t>
            </a:r>
            <a:r>
              <a:rPr lang="es-PE" sz="1400" dirty="0" smtClean="0"/>
              <a:t> SB. </a:t>
            </a:r>
            <a:r>
              <a:rPr lang="es-PE" sz="1400" dirty="0" err="1" smtClean="0"/>
              <a:t>Prolonged</a:t>
            </a:r>
            <a:r>
              <a:rPr lang="es-PE" sz="1400" dirty="0" smtClean="0"/>
              <a:t> P wave </a:t>
            </a:r>
            <a:r>
              <a:rPr lang="es-PE" sz="1400" dirty="0" err="1" smtClean="0"/>
              <a:t>duration</a:t>
            </a:r>
            <a:r>
              <a:rPr lang="es-PE" sz="1400" dirty="0" smtClean="0"/>
              <a:t> in </a:t>
            </a:r>
            <a:r>
              <a:rPr lang="es-PE" sz="1400" dirty="0" err="1" smtClean="0"/>
              <a:t>adults</a:t>
            </a:r>
            <a:r>
              <a:rPr lang="es-PE" sz="1400" dirty="0" smtClean="0"/>
              <a:t> </a:t>
            </a:r>
            <a:r>
              <a:rPr lang="es-PE" sz="1400" dirty="0" err="1" smtClean="0"/>
              <a:t>with</a:t>
            </a:r>
            <a:r>
              <a:rPr lang="es-PE" sz="1400" dirty="0" smtClean="0"/>
              <a:t> </a:t>
            </a:r>
            <a:r>
              <a:rPr lang="es-PE" sz="1400" dirty="0" err="1" smtClean="0"/>
              <a:t>secundum</a:t>
            </a:r>
            <a:r>
              <a:rPr lang="es-PE" sz="1400" dirty="0" smtClean="0"/>
              <a:t> atrial </a:t>
            </a:r>
            <a:r>
              <a:rPr lang="es-PE" sz="1400" dirty="0" err="1" smtClean="0"/>
              <a:t>septal</a:t>
            </a:r>
            <a:r>
              <a:rPr lang="es-PE" sz="1400" dirty="0" smtClean="0"/>
              <a:t> </a:t>
            </a:r>
            <a:r>
              <a:rPr lang="es-PE" sz="1400" dirty="0" err="1" smtClean="0"/>
              <a:t>defect</a:t>
            </a:r>
            <a:r>
              <a:rPr lang="es-PE" sz="1400" dirty="0" smtClean="0"/>
              <a:t>: a </a:t>
            </a:r>
            <a:r>
              <a:rPr lang="es-PE" sz="1400" dirty="0" err="1" smtClean="0"/>
              <a:t>marker</a:t>
            </a:r>
            <a:r>
              <a:rPr lang="es-PE" sz="1400" dirty="0" smtClean="0"/>
              <a:t> of </a:t>
            </a:r>
            <a:r>
              <a:rPr lang="es-PE" sz="1400" dirty="0" err="1" smtClean="0"/>
              <a:t>delayed</a:t>
            </a:r>
            <a:r>
              <a:rPr lang="es-PE" sz="1400" dirty="0" smtClean="0"/>
              <a:t> </a:t>
            </a:r>
            <a:r>
              <a:rPr lang="es-PE" sz="1400" dirty="0" err="1" smtClean="0"/>
              <a:t>conduction</a:t>
            </a:r>
            <a:r>
              <a:rPr lang="es-PE" sz="1400" dirty="0" smtClean="0"/>
              <a:t> </a:t>
            </a:r>
            <a:r>
              <a:rPr lang="es-PE" sz="1400" dirty="0" err="1" smtClean="0"/>
              <a:t>rather</a:t>
            </a:r>
            <a:r>
              <a:rPr lang="es-PE" sz="1400" dirty="0" smtClean="0"/>
              <a:t> </a:t>
            </a:r>
            <a:r>
              <a:rPr lang="es-PE" sz="1400" dirty="0" err="1" smtClean="0"/>
              <a:t>than</a:t>
            </a:r>
            <a:r>
              <a:rPr lang="es-PE" sz="1400" dirty="0" smtClean="0"/>
              <a:t> </a:t>
            </a:r>
            <a:r>
              <a:rPr lang="es-PE" sz="1400" dirty="0" err="1" smtClean="0"/>
              <a:t>increased</a:t>
            </a:r>
            <a:r>
              <a:rPr lang="es-PE" sz="1400" dirty="0" smtClean="0"/>
              <a:t> atrial </a:t>
            </a:r>
            <a:r>
              <a:rPr lang="es-PE" sz="1400" dirty="0" err="1" smtClean="0"/>
              <a:t>size</a:t>
            </a:r>
            <a:r>
              <a:rPr lang="es-PE" sz="1400" dirty="0" smtClean="0"/>
              <a:t>? </a:t>
            </a:r>
            <a:r>
              <a:rPr lang="es-PE" sz="1400" dirty="0" err="1" smtClean="0"/>
              <a:t>Europace</a:t>
            </a:r>
            <a:r>
              <a:rPr lang="es-PE" sz="1400" dirty="0" smtClean="0"/>
              <a:t> 2007; </a:t>
            </a:r>
            <a:r>
              <a:rPr lang="es-PE" sz="1400" dirty="0" err="1" smtClean="0"/>
              <a:t>Suppl</a:t>
            </a:r>
            <a:r>
              <a:rPr lang="es-PE" sz="1400" dirty="0" smtClean="0"/>
              <a:t> 6: vi105-8.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19973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DEFINIÇÃO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 CIA se caracteriza por qualquer abertura no </a:t>
            </a:r>
            <a:r>
              <a:rPr lang="pt-BR" dirty="0" smtClean="0"/>
              <a:t>septo que </a:t>
            </a:r>
            <a:r>
              <a:rPr lang="pt-BR" dirty="0"/>
              <a:t>separa as cavidades </a:t>
            </a:r>
            <a:r>
              <a:rPr lang="pt-BR" dirty="0" smtClean="0"/>
              <a:t>atriais</a:t>
            </a:r>
            <a:endParaRPr lang="pt-BR" altLang="pt-BR" dirty="0" smtClean="0"/>
          </a:p>
          <a:p>
            <a:pPr eaLnBrk="1" hangingPunct="1"/>
            <a:r>
              <a:rPr lang="pt-BR" altLang="pt-BR" dirty="0" smtClean="0"/>
              <a:t>1:1500 </a:t>
            </a:r>
            <a:r>
              <a:rPr lang="pt-BR" altLang="pt-BR" dirty="0" smtClean="0"/>
              <a:t>nascimentos</a:t>
            </a:r>
          </a:p>
          <a:p>
            <a:pPr eaLnBrk="1" hangingPunct="1"/>
            <a:r>
              <a:rPr lang="pt-BR" altLang="pt-BR" dirty="0" smtClean="0"/>
              <a:t>6 a 10% defeitos cardíacos congênitos</a:t>
            </a:r>
          </a:p>
          <a:p>
            <a:pPr eaLnBrk="1" hangingPunct="1"/>
            <a:r>
              <a:rPr lang="en-US" altLang="pt-BR" dirty="0" err="1" smtClean="0"/>
              <a:t>Lesão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congênita</a:t>
            </a:r>
            <a:r>
              <a:rPr lang="en-US" altLang="pt-BR" dirty="0" smtClean="0"/>
              <a:t>  + </a:t>
            </a:r>
            <a:r>
              <a:rPr lang="en-US" altLang="pt-BR" dirty="0" err="1" smtClean="0"/>
              <a:t>comum</a:t>
            </a:r>
            <a:r>
              <a:rPr lang="en-US" altLang="pt-BR" dirty="0" smtClean="0"/>
              <a:t> - </a:t>
            </a:r>
            <a:r>
              <a:rPr lang="en-US" altLang="pt-BR" dirty="0" err="1" smtClean="0"/>
              <a:t>adulto</a:t>
            </a:r>
            <a:endParaRPr lang="pt-BR" altLang="pt-BR" dirty="0" smtClean="0"/>
          </a:p>
          <a:p>
            <a:pPr eaLnBrk="1" hangingPunct="1"/>
            <a:r>
              <a:rPr lang="pt-BR" altLang="pt-BR" dirty="0" smtClean="0"/>
              <a:t>Feminino 2:1</a:t>
            </a:r>
            <a:endParaRPr lang="pt-BR" altLang="pt-BR" i="1" dirty="0" smtClean="0"/>
          </a:p>
          <a:p>
            <a:pPr eaLnBrk="1" hangingPunct="1"/>
            <a:r>
              <a:rPr lang="pt-BR" altLang="pt-BR" dirty="0" smtClean="0"/>
              <a:t>DM, deficiência nutricional, radiação, drogas, álcool, infecção e trauma </a:t>
            </a:r>
          </a:p>
        </p:txBody>
      </p:sp>
    </p:spTree>
    <p:extLst>
      <p:ext uri="{BB962C8B-B14F-4D97-AF65-F5344CB8AC3E}">
        <p14:creationId xmlns:p14="http://schemas.microsoft.com/office/powerpoint/2010/main" val="372463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708" y="2868366"/>
            <a:ext cx="8241748" cy="387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b="38692"/>
          <a:stretch>
            <a:fillRect/>
          </a:stretch>
        </p:blipFill>
        <p:spPr bwMode="auto">
          <a:xfrm>
            <a:off x="2915816" y="120030"/>
            <a:ext cx="3629025" cy="273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212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ECG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 smtClean="0"/>
              <a:t>FA </a:t>
            </a:r>
          </a:p>
          <a:p>
            <a:pPr eaLnBrk="1" hangingPunct="1"/>
            <a:r>
              <a:rPr lang="en-US" altLang="pt-BR" i="1" smtClean="0"/>
              <a:t>Flutter</a:t>
            </a:r>
            <a:r>
              <a:rPr lang="en-US" altLang="pt-BR" smtClean="0"/>
              <a:t> atrial</a:t>
            </a:r>
          </a:p>
          <a:p>
            <a:pPr eaLnBrk="1" hangingPunct="1"/>
            <a:r>
              <a:rPr lang="en-US" altLang="pt-BR" smtClean="0"/>
              <a:t>CIA </a:t>
            </a:r>
            <a:r>
              <a:rPr lang="en-US" altLang="pt-BR" i="1" smtClean="0"/>
              <a:t>secundum</a:t>
            </a:r>
            <a:r>
              <a:rPr lang="en-US" altLang="pt-BR" smtClean="0"/>
              <a:t> – QRS desviado para direita</a:t>
            </a:r>
          </a:p>
          <a:p>
            <a:pPr eaLnBrk="1" hangingPunct="1"/>
            <a:r>
              <a:rPr lang="en-US" altLang="pt-BR" smtClean="0"/>
              <a:t>R ou R’grande amplitude em V</a:t>
            </a:r>
            <a:r>
              <a:rPr lang="en-US" altLang="pt-BR" baseline="-25000" smtClean="0"/>
              <a:t>1</a:t>
            </a:r>
            <a:r>
              <a:rPr lang="en-US" altLang="pt-BR" smtClean="0"/>
              <a:t> – HP</a:t>
            </a:r>
          </a:p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7792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7" descr="F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9198"/>
            <a:ext cx="5904656" cy="675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623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RADIOGRAFIA DE TÓRAX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mtClean="0"/>
              <a:t>CIA tipo </a:t>
            </a:r>
            <a:r>
              <a:rPr lang="pt-BR" altLang="pt-BR" i="1" smtClean="0"/>
              <a:t>ostium secundum </a:t>
            </a:r>
            <a:r>
              <a:rPr lang="pt-BR" altLang="pt-BR" smtClean="0"/>
              <a:t>e grande desvio esquerda direita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mtClean="0">
                <a:sym typeface="Wingdings 3" pitchFamily="18" charset="2"/>
              </a:rPr>
              <a:t> área cardíaca (AD e VD) e vascularidade pulmonar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mtClean="0"/>
              <a:t>Tronco pulmonar dilatado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mtClean="0"/>
              <a:t>CIA tipo seio venoso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mtClean="0">
                <a:sym typeface="Wingdings 3" pitchFamily="18" charset="2"/>
              </a:rPr>
              <a:t></a:t>
            </a:r>
            <a:r>
              <a:rPr lang="pt-BR" altLang="pt-BR" smtClean="0"/>
              <a:t> VCS, dilatação ampular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mtClean="0"/>
              <a:t>Elevação do pedículo vascular pulmonar direito</a:t>
            </a:r>
          </a:p>
        </p:txBody>
      </p:sp>
    </p:spTree>
    <p:extLst>
      <p:ext uri="{BB962C8B-B14F-4D97-AF65-F5344CB8AC3E}">
        <p14:creationId xmlns:p14="http://schemas.microsoft.com/office/powerpoint/2010/main" val="334453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umm.edu/transplant/images/heart.gi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138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23557" name="Picture 6" descr="http://www.scielo.br/img/revistas/abc/v89n4/a10fig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63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1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ECOCARDIOGRAFIA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58138" cy="4114800"/>
          </a:xfrm>
        </p:spPr>
        <p:txBody>
          <a:bodyPr/>
          <a:lstStyle/>
          <a:p>
            <a:pPr eaLnBrk="1" hangingPunct="1"/>
            <a:r>
              <a:rPr lang="pt-BR" altLang="pt-BR" dirty="0" smtClean="0"/>
              <a:t>Método de escolha</a:t>
            </a:r>
          </a:p>
          <a:p>
            <a:pPr eaLnBrk="1" hangingPunct="1"/>
            <a:r>
              <a:rPr lang="pt-BR" altLang="pt-BR" dirty="0" smtClean="0"/>
              <a:t>Sensibilidade 70 a 100% - CIA</a:t>
            </a:r>
          </a:p>
          <a:p>
            <a:pPr eaLnBrk="1" hangingPunct="1"/>
            <a:r>
              <a:rPr lang="en-US" altLang="pt-BR" dirty="0" err="1" smtClean="0"/>
              <a:t>Tipo</a:t>
            </a:r>
            <a:r>
              <a:rPr lang="en-US" altLang="pt-BR" dirty="0" smtClean="0"/>
              <a:t> e </a:t>
            </a:r>
            <a:r>
              <a:rPr lang="en-US" altLang="pt-BR" dirty="0" err="1" smtClean="0"/>
              <a:t>tamanho</a:t>
            </a:r>
            <a:endParaRPr lang="en-US" altLang="pt-BR" dirty="0" smtClean="0"/>
          </a:p>
          <a:p>
            <a:pPr eaLnBrk="1" hangingPunct="1"/>
            <a:r>
              <a:rPr lang="en-US" altLang="pt-BR" dirty="0" err="1" smtClean="0"/>
              <a:t>Direções</a:t>
            </a:r>
            <a:r>
              <a:rPr lang="en-US" altLang="pt-BR" dirty="0" smtClean="0"/>
              <a:t> dos </a:t>
            </a:r>
            <a:r>
              <a:rPr lang="en-US" altLang="pt-BR" i="1" dirty="0" smtClean="0"/>
              <a:t>shunts</a:t>
            </a:r>
          </a:p>
          <a:p>
            <a:pPr eaLnBrk="1" hangingPunct="1"/>
            <a:r>
              <a:rPr lang="en-US" altLang="pt-BR" dirty="0" err="1" smtClean="0"/>
              <a:t>Função</a:t>
            </a:r>
            <a:r>
              <a:rPr lang="en-US" altLang="pt-BR" dirty="0" smtClean="0"/>
              <a:t> VD (</a:t>
            </a:r>
            <a:r>
              <a:rPr lang="en-US" altLang="pt-BR" dirty="0" err="1" smtClean="0"/>
              <a:t>movimento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paradoxal</a:t>
            </a:r>
            <a:r>
              <a:rPr lang="en-US" altLang="pt-BR" dirty="0" smtClean="0"/>
              <a:t> do </a:t>
            </a:r>
            <a:r>
              <a:rPr lang="en-US" altLang="pt-BR" dirty="0" err="1" smtClean="0"/>
              <a:t>septo</a:t>
            </a:r>
            <a:r>
              <a:rPr lang="en-US" altLang="pt-BR" dirty="0" smtClean="0"/>
              <a:t>)</a:t>
            </a:r>
          </a:p>
          <a:p>
            <a:pPr eaLnBrk="1" hangingPunct="1"/>
            <a:r>
              <a:rPr lang="en-US" altLang="pt-BR" dirty="0" err="1" smtClean="0"/>
              <a:t>Pressão</a:t>
            </a:r>
            <a:r>
              <a:rPr lang="en-US" altLang="pt-BR" dirty="0" smtClean="0"/>
              <a:t> - </a:t>
            </a:r>
            <a:r>
              <a:rPr lang="en-US" altLang="pt-BR" dirty="0" err="1" smtClean="0"/>
              <a:t>artéria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pulmonar</a:t>
            </a:r>
            <a:endParaRPr lang="pt-BR" altLang="pt-BR" dirty="0" smtClean="0"/>
          </a:p>
          <a:p>
            <a:pPr marL="0" indent="0" eaLnBrk="1" hangingPunct="1">
              <a:buNone/>
            </a:pPr>
            <a:endParaRPr lang="pt-BR" altLang="pt-BR" dirty="0" smtClean="0"/>
          </a:p>
          <a:p>
            <a:pPr eaLnBrk="1" hangingPunct="1"/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341491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umm.edu/transplant/images/heart.gi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138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25605" name="Picture 6" descr="http://www.scielo.br/img/revistas/abc/v86n2/a03fig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14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72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ESTUDO HEMODINÂMICO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Indefinição dos defeitos</a:t>
            </a:r>
          </a:p>
          <a:p>
            <a:pPr eaLnBrk="1" hangingPunct="1"/>
            <a:r>
              <a:rPr lang="pt-BR" altLang="pt-BR" smtClean="0"/>
              <a:t>Doenças associadas</a:t>
            </a:r>
          </a:p>
          <a:p>
            <a:pPr eaLnBrk="1" hangingPunct="1"/>
            <a:r>
              <a:rPr lang="pt-BR" altLang="pt-BR" smtClean="0"/>
              <a:t>Localização de veias pulmonares</a:t>
            </a:r>
          </a:p>
          <a:p>
            <a:pPr eaLnBrk="1" hangingPunct="1"/>
            <a:r>
              <a:rPr lang="pt-BR" altLang="pt-BR" smtClean="0"/>
              <a:t>Medidas de pressões e resistência</a:t>
            </a:r>
          </a:p>
          <a:p>
            <a:pPr eaLnBrk="1" hangingPunct="1">
              <a:buFontTx/>
              <a:buNone/>
            </a:pPr>
            <a:endParaRPr lang="pt-BR" altLang="pt-BR" smtClean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0" y="0"/>
          <a:ext cx="9144000" cy="717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Imagen de mapa de bits" r:id="rId3" imgW="4896533" imgH="3277057" progId="PBrush">
                  <p:embed/>
                </p:oleObj>
              </mc:Choice>
              <mc:Fallback>
                <p:oleObj name="Imagen de mapa de bits" r:id="rId3" imgW="4896533" imgH="3277057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717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103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altLang="pt-BR" smtClean="0"/>
              <a:t>TOMOGRAFIA E RESSONÂNCIA MAGNÉTICA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RM superior à tomografia</a:t>
            </a:r>
          </a:p>
          <a:p>
            <a:pPr eaLnBrk="1" hangingPunct="1"/>
            <a:r>
              <a:rPr lang="pt-BR" altLang="pt-BR" smtClean="0"/>
              <a:t>Estratificação - percutâneo </a:t>
            </a:r>
            <a:r>
              <a:rPr lang="pt-BR" altLang="pt-BR" i="1" smtClean="0"/>
              <a:t>versus</a:t>
            </a:r>
            <a:r>
              <a:rPr lang="pt-BR" altLang="pt-BR" smtClean="0"/>
              <a:t> operação</a:t>
            </a:r>
          </a:p>
          <a:p>
            <a:pPr eaLnBrk="1" hangingPunct="1"/>
            <a:r>
              <a:rPr lang="pt-BR" altLang="pt-BR" smtClean="0"/>
              <a:t>RM - conexão de veias pulmonares</a:t>
            </a:r>
          </a:p>
          <a:p>
            <a:pPr eaLnBrk="1" hangingPunct="1">
              <a:buFontTx/>
              <a:buNone/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341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INDICAÇÕES PARA A INTERVENÇÃO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Sobrecarga de volume do VD</a:t>
            </a:r>
          </a:p>
          <a:p>
            <a:pPr lvl="1" eaLnBrk="1" hangingPunct="1"/>
            <a:r>
              <a:rPr lang="pt-BR" altLang="pt-BR" smtClean="0"/>
              <a:t>Embolia paradoxal</a:t>
            </a:r>
          </a:p>
          <a:p>
            <a:pPr lvl="1" eaLnBrk="1" hangingPunct="1"/>
            <a:r>
              <a:rPr lang="pt-BR" altLang="pt-BR" smtClean="0"/>
              <a:t>Cianose intermitente</a:t>
            </a:r>
          </a:p>
          <a:p>
            <a:pPr lvl="1" eaLnBrk="1" hangingPunct="1"/>
            <a:r>
              <a:rPr lang="pt-BR" altLang="pt-BR" smtClean="0"/>
              <a:t>ICC</a:t>
            </a:r>
          </a:p>
          <a:p>
            <a:pPr eaLnBrk="1" hangingPunct="1"/>
            <a:r>
              <a:rPr lang="pt-BR" altLang="pt-BR" smtClean="0"/>
              <a:t>Achados de imagem com desvio AE </a:t>
            </a:r>
            <a:r>
              <a:rPr lang="pt-BR" altLang="pt-BR" smtClean="0">
                <a:sym typeface="Wingdings 3" pitchFamily="18" charset="2"/>
              </a:rPr>
              <a:t></a:t>
            </a:r>
            <a:r>
              <a:rPr lang="pt-BR" altLang="pt-BR" smtClean="0"/>
              <a:t> AD</a:t>
            </a:r>
          </a:p>
          <a:p>
            <a:pPr eaLnBrk="1" hangingPunct="1"/>
            <a:r>
              <a:rPr lang="pt-BR" altLang="pt-BR" smtClean="0"/>
              <a:t>Sinais de hiperfluxo</a:t>
            </a:r>
          </a:p>
          <a:p>
            <a:pPr eaLnBrk="1" hangingPunct="1"/>
            <a:r>
              <a:rPr lang="en-US" altLang="pt-BR" smtClean="0"/>
              <a:t>Qp/Qs &gt; 1,5</a:t>
            </a: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45120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3600400" cy="4525963"/>
          </a:xfrm>
        </p:spPr>
        <p:txBody>
          <a:bodyPr>
            <a:normAutofit lnSpcReduction="10000"/>
          </a:bodyPr>
          <a:lstStyle/>
          <a:p>
            <a:r>
              <a:rPr lang="es-MX" sz="2800" dirty="0" smtClean="0">
                <a:latin typeface="Calibri" pitchFamily="34" charset="0"/>
                <a:cs typeface="Calibri" pitchFamily="34" charset="0"/>
              </a:rPr>
              <a:t>Tipos:</a:t>
            </a:r>
          </a:p>
          <a:p>
            <a:pPr lvl="1"/>
            <a:r>
              <a:rPr lang="es-MX" sz="2700" dirty="0" smtClean="0">
                <a:latin typeface="Calibri" pitchFamily="34" charset="0"/>
                <a:cs typeface="Calibri" pitchFamily="34" charset="0"/>
              </a:rPr>
              <a:t>Ostium </a:t>
            </a:r>
            <a:r>
              <a:rPr lang="es-MX" sz="2700" dirty="0" err="1" smtClean="0">
                <a:latin typeface="Calibri" pitchFamily="34" charset="0"/>
                <a:cs typeface="Calibri" pitchFamily="34" charset="0"/>
              </a:rPr>
              <a:t>secundum</a:t>
            </a:r>
            <a:r>
              <a:rPr lang="es-MX" sz="2700" dirty="0" smtClean="0">
                <a:latin typeface="Calibri" pitchFamily="34" charset="0"/>
                <a:cs typeface="Calibri" pitchFamily="34" charset="0"/>
              </a:rPr>
              <a:t> (50-70%)</a:t>
            </a:r>
          </a:p>
          <a:p>
            <a:pPr lvl="2"/>
            <a:r>
              <a:rPr lang="es-MX" sz="26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s-MX" sz="2600" dirty="0" err="1" smtClean="0">
                <a:latin typeface="Calibri" pitchFamily="34" charset="0"/>
                <a:cs typeface="Calibri" pitchFamily="34" charset="0"/>
              </a:rPr>
              <a:t>regiâo</a:t>
            </a:r>
            <a:r>
              <a:rPr lang="es-MX" sz="2600" dirty="0" smtClean="0">
                <a:latin typeface="Calibri" pitchFamily="34" charset="0"/>
                <a:cs typeface="Calibri" pitchFamily="34" charset="0"/>
              </a:rPr>
              <a:t> central FO)</a:t>
            </a:r>
          </a:p>
          <a:p>
            <a:pPr lvl="1"/>
            <a:r>
              <a:rPr lang="es-MX" sz="2700" dirty="0" smtClean="0">
                <a:latin typeface="Calibri" pitchFamily="34" charset="0"/>
                <a:cs typeface="Calibri" pitchFamily="34" charset="0"/>
              </a:rPr>
              <a:t>Ostium </a:t>
            </a:r>
            <a:r>
              <a:rPr lang="es-MX" sz="2700" dirty="0" err="1" smtClean="0">
                <a:latin typeface="Calibri" pitchFamily="34" charset="0"/>
                <a:cs typeface="Calibri" pitchFamily="34" charset="0"/>
              </a:rPr>
              <a:t>primum</a:t>
            </a:r>
            <a:r>
              <a:rPr lang="es-MX" sz="2700" dirty="0" smtClean="0">
                <a:latin typeface="Calibri" pitchFamily="34" charset="0"/>
                <a:cs typeface="Calibri" pitchFamily="34" charset="0"/>
              </a:rPr>
              <a:t>  (30%)</a:t>
            </a:r>
          </a:p>
          <a:p>
            <a:pPr lvl="2"/>
            <a:r>
              <a:rPr lang="es-MX" sz="2600" dirty="0" smtClean="0">
                <a:latin typeface="Calibri" pitchFamily="34" charset="0"/>
                <a:cs typeface="Calibri" pitchFamily="34" charset="0"/>
              </a:rPr>
              <a:t>(DCE parcial)</a:t>
            </a:r>
          </a:p>
          <a:p>
            <a:pPr lvl="1"/>
            <a:r>
              <a:rPr lang="es-MX" sz="2700" dirty="0" err="1" smtClean="0">
                <a:latin typeface="Calibri" pitchFamily="34" charset="0"/>
                <a:cs typeface="Calibri" pitchFamily="34" charset="0"/>
              </a:rPr>
              <a:t>Seio</a:t>
            </a:r>
            <a:r>
              <a:rPr lang="es-MX" sz="2700" dirty="0" smtClean="0">
                <a:latin typeface="Calibri" pitchFamily="34" charset="0"/>
                <a:cs typeface="Calibri" pitchFamily="34" charset="0"/>
              </a:rPr>
              <a:t> venoso (10%)</a:t>
            </a:r>
          </a:p>
          <a:p>
            <a:pPr lvl="2"/>
            <a:r>
              <a:rPr lang="es-MX" sz="2600" dirty="0" smtClean="0">
                <a:latin typeface="Calibri" pitchFamily="34" charset="0"/>
                <a:cs typeface="Calibri" pitchFamily="34" charset="0"/>
              </a:rPr>
              <a:t>(VCS,  VP)</a:t>
            </a:r>
          </a:p>
          <a:p>
            <a:endParaRPr lang="pt-BR" dirty="0"/>
          </a:p>
        </p:txBody>
      </p:sp>
      <p:pic>
        <p:nvPicPr>
          <p:cNvPr id="4" name="Picture 4" descr="http://www.medicinavascularweb.com.ar/images/tip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9424" y="1916832"/>
            <a:ext cx="5184576" cy="3821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393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INDICAÇÕES DE OPERAÇÃO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Fluxo 1,5:1 e 2:1 </a:t>
            </a:r>
          </a:p>
          <a:p>
            <a:pPr lvl="1" eaLnBrk="1" hangingPunct="1"/>
            <a:r>
              <a:rPr lang="pt-BR" altLang="pt-BR" smtClean="0"/>
              <a:t>Sopro tricúspide</a:t>
            </a:r>
          </a:p>
          <a:p>
            <a:pPr lvl="1" eaLnBrk="1" hangingPunct="1"/>
            <a:r>
              <a:rPr lang="pt-BR" altLang="pt-BR" smtClean="0"/>
              <a:t>Alargamento do VD</a:t>
            </a:r>
          </a:p>
          <a:p>
            <a:pPr lvl="1" eaLnBrk="1" hangingPunct="1"/>
            <a:r>
              <a:rPr lang="pt-BR" altLang="pt-BR" smtClean="0"/>
              <a:t>Diâmetro do defeito</a:t>
            </a:r>
          </a:p>
          <a:p>
            <a:pPr eaLnBrk="1" hangingPunct="1"/>
            <a:r>
              <a:rPr lang="pt-BR" altLang="pt-BR" smtClean="0"/>
              <a:t>FOP – embolias sem explicação</a:t>
            </a:r>
          </a:p>
          <a:p>
            <a:pPr eaLnBrk="1" hangingPunct="1"/>
            <a:r>
              <a:rPr lang="pt-BR" altLang="pt-BR" smtClean="0"/>
              <a:t>Regurgitação mitral moderada – medida subestimada</a:t>
            </a:r>
          </a:p>
        </p:txBody>
      </p:sp>
    </p:spTree>
    <p:extLst>
      <p:ext uri="{BB962C8B-B14F-4D97-AF65-F5344CB8AC3E}">
        <p14:creationId xmlns:p14="http://schemas.microsoft.com/office/powerpoint/2010/main" val="367078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INDICAÇÕES PARA A INTERVENÇÃO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01013" cy="4114800"/>
          </a:xfrm>
        </p:spPr>
        <p:txBody>
          <a:bodyPr/>
          <a:lstStyle/>
          <a:p>
            <a:pPr eaLnBrk="1" hangingPunct="1"/>
            <a:r>
              <a:rPr lang="en-US" altLang="pt-BR" smtClean="0"/>
              <a:t>Criança</a:t>
            </a:r>
          </a:p>
          <a:p>
            <a:pPr lvl="1" eaLnBrk="1" hangingPunct="1"/>
            <a:r>
              <a:rPr lang="en-US" altLang="pt-BR" smtClean="0"/>
              <a:t>Assintomática</a:t>
            </a:r>
          </a:p>
          <a:p>
            <a:pPr lvl="2" eaLnBrk="1" hangingPunct="1"/>
            <a:r>
              <a:rPr lang="en-US" altLang="pt-BR" smtClean="0"/>
              <a:t>Dilatação do coração direito</a:t>
            </a:r>
          </a:p>
          <a:p>
            <a:pPr lvl="2" eaLnBrk="1" hangingPunct="1"/>
            <a:r>
              <a:rPr lang="en-US" altLang="pt-BR" smtClean="0"/>
              <a:t>CIA &gt; 5 mm (s/ sinais de fechamento espontâneo)</a:t>
            </a:r>
          </a:p>
          <a:p>
            <a:pPr eaLnBrk="1" hangingPunct="1">
              <a:buFontTx/>
              <a:buNone/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82948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INDICAÇÕES DE OPERAÇÃO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 smtClean="0"/>
              <a:t>Hipertensão pulmonar com </a:t>
            </a:r>
            <a:r>
              <a:rPr lang="en-US" altLang="pt-BR" i="1" smtClean="0"/>
              <a:t>shunt</a:t>
            </a:r>
            <a:r>
              <a:rPr lang="en-US" altLang="pt-BR" smtClean="0"/>
              <a:t> &gt; 1,5:1 ou reatividade ao vasodilatador</a:t>
            </a:r>
          </a:p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2300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FF0000"/>
                </a:solidFill>
              </a:rPr>
              <a:t>CONTRA-INDICAÇÕES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 smtClean="0"/>
              <a:t>Hipertensão pulmonar com </a:t>
            </a:r>
            <a:r>
              <a:rPr lang="en-US" altLang="pt-BR" i="1" smtClean="0"/>
              <a:t>shunt</a:t>
            </a:r>
            <a:r>
              <a:rPr lang="en-US" altLang="pt-BR" smtClean="0"/>
              <a:t> &lt; 1,5:1 </a:t>
            </a:r>
          </a:p>
          <a:p>
            <a:pPr eaLnBrk="1" hangingPunct="1"/>
            <a:r>
              <a:rPr lang="en-US" altLang="pt-BR" smtClean="0"/>
              <a:t>Resistência vascular pulmonar &gt; 8 unidades</a:t>
            </a:r>
          </a:p>
          <a:p>
            <a:pPr eaLnBrk="1" hangingPunct="1"/>
            <a:r>
              <a:rPr lang="en-US" altLang="pt-BR" i="1" smtClean="0"/>
              <a:t>Shunt</a:t>
            </a:r>
            <a:r>
              <a:rPr lang="en-US" altLang="pt-BR" smtClean="0"/>
              <a:t> direita </a:t>
            </a:r>
            <a:r>
              <a:rPr lang="pt-BR" altLang="pt-BR" smtClean="0">
                <a:sym typeface="Wingdings 3" pitchFamily="18" charset="2"/>
              </a:rPr>
              <a:t> </a:t>
            </a:r>
            <a:r>
              <a:rPr lang="en-US" altLang="pt-BR" smtClean="0"/>
              <a:t>esquerda contínuo</a:t>
            </a:r>
          </a:p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51253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TRATAMENTO PERCUTÂNEO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pt-BR" smtClean="0"/>
              <a:t>CIA secundum</a:t>
            </a:r>
          </a:p>
          <a:p>
            <a:pPr eaLnBrk="1" hangingPunct="1"/>
            <a:r>
              <a:rPr lang="en-US" altLang="pt-BR" smtClean="0"/>
              <a:t>Diâmetro &lt; 36 mm</a:t>
            </a:r>
          </a:p>
          <a:p>
            <a:pPr eaLnBrk="1" hangingPunct="1"/>
            <a:r>
              <a:rPr lang="en-US" altLang="pt-BR" smtClean="0"/>
              <a:t>Bordas adequadas</a:t>
            </a:r>
          </a:p>
          <a:p>
            <a:pPr eaLnBrk="1" hangingPunct="1"/>
            <a:r>
              <a:rPr lang="en-US" altLang="pt-BR" smtClean="0"/>
              <a:t>Percutâneo</a:t>
            </a:r>
          </a:p>
          <a:p>
            <a:pPr lvl="1" eaLnBrk="1" hangingPunct="1"/>
            <a:r>
              <a:rPr lang="en-US" altLang="pt-BR" smtClean="0"/>
              <a:t>Fluoroscopia e ETE</a:t>
            </a:r>
          </a:p>
          <a:p>
            <a:pPr lvl="1" eaLnBrk="1" hangingPunct="1"/>
            <a:r>
              <a:rPr lang="en-US" altLang="pt-BR" smtClean="0"/>
              <a:t>Eco intracardíaco</a:t>
            </a:r>
          </a:p>
          <a:p>
            <a:pPr eaLnBrk="1" hangingPunct="1"/>
            <a:r>
              <a:rPr lang="en-US" altLang="pt-BR" smtClean="0"/>
              <a:t>Indicações = </a:t>
            </a:r>
          </a:p>
          <a:p>
            <a:pPr eaLnBrk="1" hangingPunct="1"/>
            <a:r>
              <a:rPr lang="en-US" altLang="pt-BR" smtClean="0"/>
              <a:t>critérios de seleção com particularidades</a:t>
            </a: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07917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TRATAMENTO PERCUTÂNEO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35845" name="Picture 6" descr="http://www.fac.org.ar/scvc/llave/pediat/hijazi/hijazi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678180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6219825" y="6400800"/>
            <a:ext cx="2924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/>
              <a:t>Próteses de Amplatzer</a:t>
            </a:r>
          </a:p>
        </p:txBody>
      </p:sp>
    </p:spTree>
    <p:extLst>
      <p:ext uri="{BB962C8B-B14F-4D97-AF65-F5344CB8AC3E}">
        <p14:creationId xmlns:p14="http://schemas.microsoft.com/office/powerpoint/2010/main" val="27071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TRATAMENTO CIRÚRGICO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Esternotomia mediana ou parcial</a:t>
            </a:r>
          </a:p>
          <a:p>
            <a:pPr eaLnBrk="1" hangingPunct="1"/>
            <a:r>
              <a:rPr lang="pt-BR" altLang="pt-BR" smtClean="0"/>
              <a:t>Toracotomia ântero-lateral direita</a:t>
            </a:r>
          </a:p>
          <a:p>
            <a:pPr lvl="1" eaLnBrk="1" hangingPunct="1"/>
            <a:r>
              <a:rPr lang="pt-BR" altLang="pt-BR" smtClean="0"/>
              <a:t>Embolia aérea</a:t>
            </a:r>
          </a:p>
          <a:p>
            <a:pPr lvl="2" eaLnBrk="1" hangingPunct="1"/>
            <a:r>
              <a:rPr lang="pt-BR" altLang="pt-BR" smtClean="0"/>
              <a:t>Eco transesofágico</a:t>
            </a:r>
          </a:p>
          <a:p>
            <a:pPr lvl="2" eaLnBrk="1" hangingPunct="1"/>
            <a:r>
              <a:rPr lang="pt-BR" altLang="pt-BR" smtClean="0"/>
              <a:t>CO</a:t>
            </a:r>
            <a:r>
              <a:rPr lang="pt-BR" altLang="pt-BR" baseline="-25000" smtClean="0"/>
              <a:t>2</a:t>
            </a:r>
          </a:p>
          <a:p>
            <a:pPr lvl="1" eaLnBrk="1" hangingPunct="1"/>
            <a:r>
              <a:rPr lang="pt-BR" altLang="pt-BR" smtClean="0"/>
              <a:t>Lesão do nervo frênico</a:t>
            </a:r>
          </a:p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7637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MINIMAMENTE INVASIVA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Robótica – Da Vinci</a:t>
            </a:r>
          </a:p>
          <a:p>
            <a:pPr eaLnBrk="1" hangingPunct="1"/>
            <a:r>
              <a:rPr lang="pt-BR" altLang="pt-BR" smtClean="0"/>
              <a:t>Port Access – CEC</a:t>
            </a:r>
          </a:p>
          <a:p>
            <a:pPr lvl="2" eaLnBrk="1" hangingPunct="1"/>
            <a:r>
              <a:rPr lang="pt-BR" altLang="pt-BR" smtClean="0"/>
              <a:t>Canulação bicaval percutânea (VFD, JID)</a:t>
            </a:r>
          </a:p>
          <a:p>
            <a:pPr lvl="2" eaLnBrk="1" hangingPunct="1"/>
            <a:r>
              <a:rPr lang="pt-BR" altLang="pt-BR" smtClean="0"/>
              <a:t>Canulação arterial femural</a:t>
            </a:r>
          </a:p>
          <a:p>
            <a:pPr lvl="2" eaLnBrk="1" hangingPunct="1"/>
            <a:r>
              <a:rPr lang="pt-BR" altLang="pt-BR" smtClean="0"/>
              <a:t>Clampeamento endovascular aórtico</a:t>
            </a:r>
          </a:p>
          <a:p>
            <a:pPr lvl="1" eaLnBrk="1" hangingPunct="1"/>
            <a:endParaRPr lang="pt-BR" altLang="pt-BR" smtClean="0"/>
          </a:p>
        </p:txBody>
      </p:sp>
      <p:pic>
        <p:nvPicPr>
          <p:cNvPr id="38917" name="Picture 6" descr="http://www.realizanews.com.br/imagens/noticias/thumb/6a57771d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4267200"/>
            <a:ext cx="18303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12" descr="http://www.peachtreecardiovascular.com/uploadedFiles/images/PortAccess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3" r="5357"/>
          <a:stretch>
            <a:fillRect/>
          </a:stretch>
        </p:blipFill>
        <p:spPr bwMode="auto">
          <a:xfrm>
            <a:off x="0" y="3943350"/>
            <a:ext cx="1643063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3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722" t="15057" r="19634" b="7358"/>
          <a:stretch>
            <a:fillRect/>
          </a:stretch>
        </p:blipFill>
        <p:spPr bwMode="auto">
          <a:xfrm>
            <a:off x="1187624" y="1646190"/>
            <a:ext cx="6696743" cy="466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2164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5-10%  das cardiopatias congénitas (3 lugar)</a:t>
            </a: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Incidência:  1 em 1500 nascidos vivos</a:t>
            </a: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Maior prevalência em mulheres</a:t>
            </a: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Associação </a:t>
            </a:r>
            <a:r>
              <a:rPr lang="pt-BR" dirty="0" err="1" smtClean="0">
                <a:latin typeface="Calibri" pitchFamily="34" charset="0"/>
                <a:cs typeface="Calibri" pitchFamily="34" charset="0"/>
              </a:rPr>
              <a:t>con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/>
            <a:r>
              <a:rPr lang="pt-BR" sz="2400" dirty="0" smtClean="0">
                <a:latin typeface="Calibri" pitchFamily="34" charset="0"/>
                <a:cs typeface="Calibri" pitchFamily="34" charset="0"/>
              </a:rPr>
              <a:t>Drenagem  venoso anómala VP</a:t>
            </a:r>
          </a:p>
          <a:p>
            <a:pPr lvl="1"/>
            <a:r>
              <a:rPr lang="pt-BR" sz="2400" dirty="0" smtClean="0">
                <a:latin typeface="Calibri" pitchFamily="34" charset="0"/>
                <a:cs typeface="Calibri" pitchFamily="34" charset="0"/>
              </a:rPr>
              <a:t>CIV, </a:t>
            </a:r>
            <a:r>
              <a:rPr lang="pt-BR" sz="2400" dirty="0" err="1" smtClean="0">
                <a:latin typeface="Calibri" pitchFamily="34" charset="0"/>
                <a:cs typeface="Calibri" pitchFamily="34" charset="0"/>
              </a:rPr>
              <a:t>CoAo</a:t>
            </a:r>
            <a:endParaRPr lang="pt-BR" sz="24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pt-BR" sz="2400" dirty="0" smtClean="0">
                <a:latin typeface="Calibri" pitchFamily="34" charset="0"/>
                <a:cs typeface="Calibri" pitchFamily="34" charset="0"/>
              </a:rPr>
              <a:t>Anomalias complexas</a:t>
            </a: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Síndromes associados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:	</a:t>
            </a:r>
          </a:p>
          <a:p>
            <a:pPr lvl="1"/>
            <a:r>
              <a:rPr lang="pt-BR" sz="2400" dirty="0" err="1" smtClean="0">
                <a:latin typeface="Calibri" pitchFamily="34" charset="0"/>
                <a:cs typeface="Calibri" pitchFamily="34" charset="0"/>
              </a:rPr>
              <a:t>Sx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pt-BR" sz="2400" dirty="0" err="1" smtClean="0">
                <a:latin typeface="Calibri" pitchFamily="34" charset="0"/>
                <a:cs typeface="Calibri" pitchFamily="34" charset="0"/>
              </a:rPr>
              <a:t>Holt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-Oram</a:t>
            </a:r>
          </a:p>
          <a:p>
            <a:pPr lvl="1"/>
            <a:r>
              <a:rPr lang="pt-BR" sz="2400" dirty="0" err="1" smtClean="0">
                <a:latin typeface="Calibri" pitchFamily="34" charset="0"/>
                <a:cs typeface="Calibri" pitchFamily="34" charset="0"/>
              </a:rPr>
              <a:t>Sx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. Down</a:t>
            </a:r>
          </a:p>
          <a:p>
            <a:pPr lvl="1"/>
            <a:r>
              <a:rPr lang="pt-BR" sz="2400" dirty="0" err="1" smtClean="0">
                <a:latin typeface="Calibri" pitchFamily="34" charset="0"/>
                <a:cs typeface="Calibri" pitchFamily="34" charset="0"/>
              </a:rPr>
              <a:t>Sx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. Pierre-Robin</a:t>
            </a:r>
          </a:p>
          <a:p>
            <a:pPr lvl="1"/>
            <a:r>
              <a:rPr lang="pt-BR" sz="2400" dirty="0" err="1" smtClean="0">
                <a:latin typeface="Calibri" pitchFamily="34" charset="0"/>
                <a:cs typeface="Calibri" pitchFamily="34" charset="0"/>
              </a:rPr>
              <a:t>Sx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. Zellweger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0635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Corto circuito I-D</a:t>
            </a:r>
            <a:endParaRPr lang="pt-BR" dirty="0" smtClean="0"/>
          </a:p>
          <a:p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Sobrecarga de volumem de cavidades direitas</a:t>
            </a:r>
          </a:p>
          <a:p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Incremento do fluxo sanguíneo pulmonar</a:t>
            </a:r>
          </a:p>
          <a:p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Hipertensão pulmonar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na idade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adulta (</a:t>
            </a:r>
            <a:r>
              <a:rPr lang="pt-BR" dirty="0" err="1" smtClean="0">
                <a:latin typeface="Calibri" pitchFamily="34" charset="0"/>
                <a:cs typeface="Calibri" pitchFamily="34" charset="0"/>
              </a:rPr>
              <a:t>edade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 pediátrica -5%)</a:t>
            </a:r>
          </a:p>
          <a:p>
            <a:endParaRPr lang="pt-BR" dirty="0"/>
          </a:p>
        </p:txBody>
      </p:sp>
      <p:pic>
        <p:nvPicPr>
          <p:cNvPr id="4" name="3 Imagen" descr="http://web.udl.es/usuaris/g4610350/images/cc/image016.jpg"/>
          <p:cNvPicPr>
            <a:picLocks/>
          </p:cNvPicPr>
          <p:nvPr/>
        </p:nvPicPr>
        <p:blipFill rotWithShape="1">
          <a:blip r:embed="rId2" cstate="print"/>
          <a:srcRect t="179" b="31751"/>
          <a:stretch/>
        </p:blipFill>
        <p:spPr bwMode="auto">
          <a:xfrm>
            <a:off x="3887416" y="65099"/>
            <a:ext cx="5256584" cy="249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7731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TIPO</a:t>
            </a:r>
            <a:r>
              <a:rPr lang="pt-BR" altLang="pt-BR" i="1" smtClean="0"/>
              <a:t> OSTIUM SECUNDUM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0063" y="1981200"/>
            <a:ext cx="8143875" cy="4114800"/>
          </a:xfrm>
        </p:spPr>
        <p:txBody>
          <a:bodyPr/>
          <a:lstStyle/>
          <a:p>
            <a:pPr eaLnBrk="1" hangingPunct="1"/>
            <a:r>
              <a:rPr lang="pt-BR" altLang="pt-BR" smtClean="0"/>
              <a:t>Reabsorção do </a:t>
            </a:r>
            <a:r>
              <a:rPr lang="pt-BR" altLang="pt-BR" i="1" smtClean="0"/>
              <a:t>septum primum</a:t>
            </a:r>
          </a:p>
          <a:p>
            <a:pPr eaLnBrk="1" hangingPunct="1"/>
            <a:r>
              <a:rPr lang="pt-BR" altLang="pt-BR" smtClean="0"/>
              <a:t>Deficiência do crescimento </a:t>
            </a:r>
            <a:r>
              <a:rPr lang="pt-BR" altLang="pt-BR" i="1" smtClean="0"/>
              <a:t>septum secundum</a:t>
            </a:r>
          </a:p>
          <a:p>
            <a:pPr eaLnBrk="1" hangingPunct="1"/>
            <a:r>
              <a:rPr lang="pt-BR" altLang="pt-BR" smtClean="0"/>
              <a:t>Limites da fossa oval</a:t>
            </a:r>
          </a:p>
          <a:p>
            <a:pPr eaLnBrk="1" hangingPunct="1"/>
            <a:r>
              <a:rPr lang="pt-BR" altLang="pt-BR" smtClean="0"/>
              <a:t>80% CIA</a:t>
            </a:r>
          </a:p>
          <a:p>
            <a:pPr eaLnBrk="1" hangingPunct="1"/>
            <a:r>
              <a:rPr lang="pt-BR" altLang="pt-BR" smtClean="0"/>
              <a:t>Permeabilidade do forame oval – deficiência mínima – máxima</a:t>
            </a:r>
          </a:p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0936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umm.edu/transplant/images/heart.gi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138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8197" name="Picture 5" descr="http://www.chelationtherapyonline.com/articles/images/asd-sec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8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http://www.sbccv.org.br/dccvped/img/casos/04fevfig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9" descr="http://upload.wikimedia.org/wikipedia/commons/d/db/AS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74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TIPO SEIO VENOSO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 dirty="0" smtClean="0"/>
              <a:t>10% </a:t>
            </a:r>
            <a:r>
              <a:rPr lang="en-US" altLang="pt-BR" dirty="0" smtClean="0"/>
              <a:t>CIA</a:t>
            </a:r>
            <a:endParaRPr lang="pt-BR" altLang="pt-BR" dirty="0" smtClean="0"/>
          </a:p>
          <a:p>
            <a:pPr eaLnBrk="1" hangingPunct="1"/>
            <a:r>
              <a:rPr lang="pt-BR" altLang="pt-BR" dirty="0" smtClean="0"/>
              <a:t>Junção da veia cava superior com AD</a:t>
            </a:r>
          </a:p>
          <a:p>
            <a:pPr eaLnBrk="1" hangingPunct="1"/>
            <a:r>
              <a:rPr lang="pt-BR" altLang="pt-BR" dirty="0" smtClean="0"/>
              <a:t>Associação </a:t>
            </a:r>
            <a:r>
              <a:rPr lang="pt-BR" altLang="pt-BR" dirty="0" smtClean="0"/>
              <a:t>com conexão anômala das veias pulmonares (direita &gt;&gt; esquerda)</a:t>
            </a:r>
          </a:p>
          <a:p>
            <a:pPr eaLnBrk="1" hangingPunct="1"/>
            <a:r>
              <a:rPr lang="en-US" altLang="pt-BR" dirty="0" smtClean="0"/>
              <a:t>Cava inferior - </a:t>
            </a:r>
            <a:r>
              <a:rPr lang="en-US" altLang="pt-BR" dirty="0" err="1" smtClean="0"/>
              <a:t>incomum</a:t>
            </a:r>
            <a:endParaRPr lang="en-US" altLang="pt-BR" dirty="0" smtClean="0"/>
          </a:p>
          <a:p>
            <a:pPr eaLnBrk="1" hangingPunct="1"/>
            <a:endParaRPr lang="pt-BR" altLang="pt-BR" dirty="0" smtClean="0"/>
          </a:p>
        </p:txBody>
      </p:sp>
      <p:pic>
        <p:nvPicPr>
          <p:cNvPr id="9221" name="Picture 6" descr="Figure 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237038"/>
            <a:ext cx="3143250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45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768</Words>
  <Application>Microsoft Office PowerPoint</Application>
  <PresentationFormat>Apresentação na tela (4:3)</PresentationFormat>
  <Paragraphs>169</Paragraphs>
  <Slides>37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9" baseType="lpstr">
      <vt:lpstr>Tema do Office</vt:lpstr>
      <vt:lpstr>Imagen de mapa de bits</vt:lpstr>
      <vt:lpstr>COMUNICAÇÃO INTERATRIAL</vt:lpstr>
      <vt:lpstr>DEFINIÇÃO</vt:lpstr>
      <vt:lpstr>Apresentação do PowerPoint</vt:lpstr>
      <vt:lpstr>Apresentação do PowerPoint</vt:lpstr>
      <vt:lpstr>Apresentação do PowerPoint</vt:lpstr>
      <vt:lpstr>Apresentação do PowerPoint</vt:lpstr>
      <vt:lpstr>TIPO OSTIUM SECUNDUM</vt:lpstr>
      <vt:lpstr>Apresentação do PowerPoint</vt:lpstr>
      <vt:lpstr>TIPO SEIO VENOSO</vt:lpstr>
      <vt:lpstr>TIPO OSTIUM PRIMUM</vt:lpstr>
      <vt:lpstr>Apresentação do PowerPoint</vt:lpstr>
      <vt:lpstr>TIPO SEIO CORONÁRIO</vt:lpstr>
      <vt:lpstr>Apresentação do PowerPoint</vt:lpstr>
      <vt:lpstr>ÁTRIO ÚNICO OU COMUM</vt:lpstr>
      <vt:lpstr>FORAME OVAL PATENTE</vt:lpstr>
      <vt:lpstr>ASPECTOS CLÍNICOS</vt:lpstr>
      <vt:lpstr>EXAME FÍSICO</vt:lpstr>
      <vt:lpstr>Apresentação do PowerPoint</vt:lpstr>
      <vt:lpstr>Exámenes auxiliares.</vt:lpstr>
      <vt:lpstr>Apresentação do PowerPoint</vt:lpstr>
      <vt:lpstr>ECG</vt:lpstr>
      <vt:lpstr>Apresentação do PowerPoint</vt:lpstr>
      <vt:lpstr>RADIOGRAFIA DE TÓRAX</vt:lpstr>
      <vt:lpstr>Apresentação do PowerPoint</vt:lpstr>
      <vt:lpstr>ECOCARDIOGRAFIA</vt:lpstr>
      <vt:lpstr>Apresentação do PowerPoint</vt:lpstr>
      <vt:lpstr>ESTUDO HEMODINÂMICO</vt:lpstr>
      <vt:lpstr>TOMOGRAFIA E RESSONÂNCIA MAGNÉTICA</vt:lpstr>
      <vt:lpstr>INDICAÇÕES PARA A INTERVENÇÃO</vt:lpstr>
      <vt:lpstr>INDICAÇÕES DE OPERAÇÃO</vt:lpstr>
      <vt:lpstr>INDICAÇÕES PARA A INTERVENÇÃO</vt:lpstr>
      <vt:lpstr>INDICAÇÕES DE OPERAÇÃO</vt:lpstr>
      <vt:lpstr>CONTRA-INDICAÇÕES</vt:lpstr>
      <vt:lpstr>TRATAMENTO PERCUTÂNEO</vt:lpstr>
      <vt:lpstr>TRATAMENTO PERCUTÂNEO</vt:lpstr>
      <vt:lpstr>TRATAMENTO CIRÚRGICO</vt:lpstr>
      <vt:lpstr>MINIMAMENTE INVASIVA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Cliente</cp:lastModifiedBy>
  <cp:revision>7</cp:revision>
  <dcterms:created xsi:type="dcterms:W3CDTF">2015-03-24T02:51:44Z</dcterms:created>
  <dcterms:modified xsi:type="dcterms:W3CDTF">2015-03-24T09:16:18Z</dcterms:modified>
</cp:coreProperties>
</file>