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0" r:id="rId4"/>
    <p:sldId id="261" r:id="rId5"/>
    <p:sldId id="294" r:id="rId6"/>
    <p:sldId id="262" r:id="rId7"/>
    <p:sldId id="267" r:id="rId8"/>
    <p:sldId id="263" r:id="rId9"/>
    <p:sldId id="264" r:id="rId10"/>
    <p:sldId id="309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8" r:id="rId31"/>
    <p:sldId id="287" r:id="rId32"/>
    <p:sldId id="289" r:id="rId33"/>
    <p:sldId id="290" r:id="rId34"/>
    <p:sldId id="291" r:id="rId35"/>
    <p:sldId id="285" r:id="rId36"/>
    <p:sldId id="286" r:id="rId37"/>
    <p:sldId id="293" r:id="rId38"/>
    <p:sldId id="295" r:id="rId39"/>
    <p:sldId id="296" r:id="rId40"/>
    <p:sldId id="299" r:id="rId41"/>
    <p:sldId id="297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298" r:id="rId51"/>
    <p:sldId id="308" r:id="rId5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4E59-883E-450E-B044-A678DD9135C0}" type="datetimeFigureOut">
              <a:rPr lang="pt-BR" smtClean="0"/>
              <a:t>04/04/2013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936C-B2F8-415E-8ADD-0E9D9E591C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56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4E59-883E-450E-B044-A678DD9135C0}" type="datetimeFigureOut">
              <a:rPr lang="pt-BR" smtClean="0"/>
              <a:t>04/04/2013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936C-B2F8-415E-8ADD-0E9D9E591C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397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4E59-883E-450E-B044-A678DD9135C0}" type="datetimeFigureOut">
              <a:rPr lang="pt-BR" smtClean="0"/>
              <a:t>04/04/2013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936C-B2F8-415E-8ADD-0E9D9E591C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08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4E59-883E-450E-B044-A678DD9135C0}" type="datetimeFigureOut">
              <a:rPr lang="pt-BR" smtClean="0"/>
              <a:t>04/04/2013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936C-B2F8-415E-8ADD-0E9D9E591C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34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4E59-883E-450E-B044-A678DD9135C0}" type="datetimeFigureOut">
              <a:rPr lang="pt-BR" smtClean="0"/>
              <a:t>04/04/2013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936C-B2F8-415E-8ADD-0E9D9E591C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43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4E59-883E-450E-B044-A678DD9135C0}" type="datetimeFigureOut">
              <a:rPr lang="pt-BR" smtClean="0"/>
              <a:t>04/04/2013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936C-B2F8-415E-8ADD-0E9D9E591C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67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4E59-883E-450E-B044-A678DD9135C0}" type="datetimeFigureOut">
              <a:rPr lang="pt-BR" smtClean="0"/>
              <a:t>04/04/2013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936C-B2F8-415E-8ADD-0E9D9E591C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67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4E59-883E-450E-B044-A678DD9135C0}" type="datetimeFigureOut">
              <a:rPr lang="pt-BR" smtClean="0"/>
              <a:t>04/04/2013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936C-B2F8-415E-8ADD-0E9D9E591C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201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4E59-883E-450E-B044-A678DD9135C0}" type="datetimeFigureOut">
              <a:rPr lang="pt-BR" smtClean="0"/>
              <a:t>04/04/2013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936C-B2F8-415E-8ADD-0E9D9E591C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08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4E59-883E-450E-B044-A678DD9135C0}" type="datetimeFigureOut">
              <a:rPr lang="pt-BR" smtClean="0"/>
              <a:t>04/04/2013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936C-B2F8-415E-8ADD-0E9D9E591C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739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4E59-883E-450E-B044-A678DD9135C0}" type="datetimeFigureOut">
              <a:rPr lang="pt-BR" smtClean="0"/>
              <a:t>04/04/2013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936C-B2F8-415E-8ADD-0E9D9E591C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5433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4E59-883E-450E-B044-A678DD9135C0}" type="datetimeFigureOut">
              <a:rPr lang="pt-BR" smtClean="0"/>
              <a:t>04/04/2013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A936C-B2F8-415E-8ADD-0E9D9E591C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209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Intervenção percutânea</a:t>
            </a:r>
            <a:br>
              <a:rPr lang="pt-BR" dirty="0" smtClean="0"/>
            </a:br>
            <a:r>
              <a:rPr lang="pt-BR" dirty="0" smtClean="0"/>
              <a:t>cirurgia </a:t>
            </a:r>
            <a:r>
              <a:rPr lang="pt-BR" dirty="0" err="1" smtClean="0"/>
              <a:t>cavopulmonar</a:t>
            </a:r>
            <a:r>
              <a:rPr lang="pt-BR" dirty="0" smtClean="0"/>
              <a:t> total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Renato Sanchez Antonio</a:t>
            </a: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15727" r="30795" b="59000"/>
          <a:stretch/>
        </p:blipFill>
        <p:spPr bwMode="auto">
          <a:xfrm>
            <a:off x="528675" y="188640"/>
            <a:ext cx="8077200" cy="192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85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derivação</a:t>
            </a:r>
            <a:r>
              <a:rPr lang="en-US" dirty="0"/>
              <a:t> </a:t>
            </a:r>
            <a:r>
              <a:rPr lang="en-US" dirty="0" err="1"/>
              <a:t>cavopulmonar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31375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27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Técnica operatória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Grupo</a:t>
            </a:r>
            <a:r>
              <a:rPr lang="en-US" dirty="0" smtClean="0"/>
              <a:t> III - </a:t>
            </a:r>
            <a:r>
              <a:rPr lang="pt-BR" dirty="0" err="1"/>
              <a:t>atriotomia</a:t>
            </a:r>
            <a:r>
              <a:rPr lang="pt-BR" dirty="0"/>
              <a:t> direita </a:t>
            </a:r>
            <a:r>
              <a:rPr lang="pt-BR" dirty="0" smtClean="0"/>
              <a:t>convencional</a:t>
            </a:r>
          </a:p>
          <a:p>
            <a:r>
              <a:rPr lang="pt-BR" dirty="0" smtClean="0"/>
              <a:t>Lâmina da </a:t>
            </a:r>
            <a:r>
              <a:rPr lang="pt-BR" dirty="0"/>
              <a:t>fossa oval, assim como todo o septo </a:t>
            </a:r>
            <a:r>
              <a:rPr lang="pt-BR" dirty="0" err="1"/>
              <a:t>interatrial</a:t>
            </a:r>
            <a:r>
              <a:rPr lang="pt-BR" dirty="0"/>
              <a:t> </a:t>
            </a:r>
            <a:r>
              <a:rPr lang="pt-BR" dirty="0" smtClean="0"/>
              <a:t>ressecável, retirado, </a:t>
            </a:r>
            <a:r>
              <a:rPr lang="pt-BR" dirty="0"/>
              <a:t>criando uma ampla comunicação </a:t>
            </a:r>
            <a:r>
              <a:rPr lang="pt-BR" dirty="0" err="1" smtClean="0"/>
              <a:t>interatrial</a:t>
            </a:r>
            <a:endParaRPr lang="pt-BR" dirty="0" smtClean="0"/>
          </a:p>
          <a:p>
            <a:r>
              <a:rPr lang="pt-BR" dirty="0"/>
              <a:t>Pequeno segmento com 4 a 5 cm de conduto de PTFE de </a:t>
            </a:r>
            <a:r>
              <a:rPr lang="pt-BR" dirty="0" smtClean="0"/>
              <a:t>18 a </a:t>
            </a:r>
            <a:r>
              <a:rPr lang="pt-BR" dirty="0"/>
              <a:t>22 </a:t>
            </a:r>
            <a:r>
              <a:rPr lang="pt-BR" dirty="0" smtClean="0"/>
              <a:t>mm suturado </a:t>
            </a:r>
            <a:r>
              <a:rPr lang="pt-BR" dirty="0"/>
              <a:t>ao redor do orifício interno da </a:t>
            </a:r>
            <a:r>
              <a:rPr lang="pt-BR" dirty="0" smtClean="0"/>
              <a:t>veia cava </a:t>
            </a:r>
            <a:r>
              <a:rPr lang="pt-BR" dirty="0"/>
              <a:t>inferior e passado através do septo </a:t>
            </a:r>
            <a:r>
              <a:rPr lang="pt-BR" dirty="0" err="1"/>
              <a:t>interatrial</a:t>
            </a:r>
            <a:r>
              <a:rPr lang="pt-BR" dirty="0"/>
              <a:t> </a:t>
            </a:r>
            <a:r>
              <a:rPr lang="pt-BR" dirty="0" smtClean="0"/>
              <a:t>para interior </a:t>
            </a:r>
            <a:r>
              <a:rPr lang="pt-BR" dirty="0"/>
              <a:t>do átrio </a:t>
            </a:r>
            <a:r>
              <a:rPr lang="pt-BR" dirty="0" smtClean="0"/>
              <a:t>esquerdo</a:t>
            </a:r>
          </a:p>
          <a:p>
            <a:r>
              <a:rPr lang="pt-BR" dirty="0" smtClean="0"/>
              <a:t>Realizado </a:t>
            </a:r>
            <a:r>
              <a:rPr lang="pt-BR" dirty="0"/>
              <a:t>ampla </a:t>
            </a:r>
            <a:r>
              <a:rPr lang="pt-BR" dirty="0" smtClean="0"/>
              <a:t>arteriotomia pulmonar </a:t>
            </a:r>
            <a:r>
              <a:rPr lang="pt-BR" dirty="0"/>
              <a:t>a partir do segmento mais proximal do ramo </a:t>
            </a:r>
            <a:r>
              <a:rPr lang="pt-BR" dirty="0" smtClean="0"/>
              <a:t>direito da </a:t>
            </a:r>
            <a:r>
              <a:rPr lang="pt-BR" dirty="0"/>
              <a:t>artéria pulmonar, com extensão para a face direita </a:t>
            </a:r>
            <a:r>
              <a:rPr lang="pt-BR" dirty="0" smtClean="0"/>
              <a:t>do tronco </a:t>
            </a:r>
            <a:r>
              <a:rPr lang="pt-BR" dirty="0"/>
              <a:t>de artéria pulmonar, evitando a todo </a:t>
            </a:r>
            <a:r>
              <a:rPr lang="pt-BR" dirty="0" smtClean="0"/>
              <a:t>custo convergência </a:t>
            </a:r>
            <a:r>
              <a:rPr lang="pt-BR" dirty="0"/>
              <a:t>com </a:t>
            </a:r>
            <a:r>
              <a:rPr lang="pt-BR" dirty="0" smtClean="0"/>
              <a:t> fluxo </a:t>
            </a:r>
            <a:r>
              <a:rPr lang="pt-BR" dirty="0"/>
              <a:t>do </a:t>
            </a:r>
            <a:r>
              <a:rPr lang="pt-BR" dirty="0" smtClean="0"/>
              <a:t>Glenn</a:t>
            </a:r>
          </a:p>
          <a:p>
            <a:r>
              <a:rPr lang="pt-BR" dirty="0"/>
              <a:t>C</a:t>
            </a:r>
            <a:r>
              <a:rPr lang="pt-BR" dirty="0" smtClean="0"/>
              <a:t>onduto </a:t>
            </a:r>
            <a:r>
              <a:rPr lang="pt-BR" dirty="0"/>
              <a:t>era exteriorizado e ajustado através </a:t>
            </a:r>
            <a:r>
              <a:rPr lang="pt-BR" dirty="0" smtClean="0"/>
              <a:t>de pequena </a:t>
            </a:r>
            <a:r>
              <a:rPr lang="pt-BR" dirty="0" err="1"/>
              <a:t>atriotomia</a:t>
            </a:r>
            <a:r>
              <a:rPr lang="pt-BR" dirty="0"/>
              <a:t> feita no teto do átrio </a:t>
            </a:r>
            <a:r>
              <a:rPr lang="pt-BR" dirty="0" smtClean="0"/>
              <a:t>esquerdo sutura </a:t>
            </a:r>
            <a:r>
              <a:rPr lang="pt-BR" dirty="0"/>
              <a:t>contínua contendo as paredes </a:t>
            </a:r>
            <a:r>
              <a:rPr lang="pt-BR" dirty="0" smtClean="0"/>
              <a:t>arterial pulmonar</a:t>
            </a:r>
            <a:r>
              <a:rPr lang="pt-BR" dirty="0"/>
              <a:t>, atrial e o </a:t>
            </a:r>
            <a:r>
              <a:rPr lang="pt-BR" dirty="0" smtClean="0"/>
              <a:t>conduto</a:t>
            </a:r>
          </a:p>
          <a:p>
            <a:r>
              <a:rPr lang="pt-BR" dirty="0"/>
              <a:t>Fenestração de 4 mm foi </a:t>
            </a:r>
            <a:r>
              <a:rPr lang="pt-BR" dirty="0" smtClean="0"/>
              <a:t>feita diretamente </a:t>
            </a:r>
            <a:r>
              <a:rPr lang="pt-BR" dirty="0"/>
              <a:t>no conduto implantado em todos os casos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102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</a:t>
            </a:r>
            <a:r>
              <a:rPr lang="en-US" dirty="0" err="1" smtClean="0"/>
              <a:t>rupo</a:t>
            </a:r>
            <a:r>
              <a:rPr lang="en-US" dirty="0" smtClean="0"/>
              <a:t> III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19125" r="8007" b="8643"/>
          <a:stretch/>
        </p:blipFill>
        <p:spPr bwMode="auto">
          <a:xfrm>
            <a:off x="2245862" y="1196753"/>
            <a:ext cx="4814888" cy="550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0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Comparação das variáveis pré-operatórias nos três grupos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2" t="39000" r="17031" b="23875"/>
          <a:stretch/>
        </p:blipFill>
        <p:spPr bwMode="auto">
          <a:xfrm>
            <a:off x="107504" y="2473215"/>
            <a:ext cx="887189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23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Comparação das variáveis pós-operatórias nos três grupos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0" t="18187" r="17382" b="44688"/>
          <a:stretch/>
        </p:blipFill>
        <p:spPr bwMode="auto">
          <a:xfrm>
            <a:off x="251520" y="2204864"/>
            <a:ext cx="8645080" cy="28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1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T</a:t>
            </a:r>
            <a:r>
              <a:rPr lang="pt-BR" dirty="0" smtClean="0"/>
              <a:t>empo </a:t>
            </a:r>
            <a:r>
              <a:rPr lang="pt-BR" dirty="0"/>
              <a:t>de CEC foi semelhante nos três </a:t>
            </a:r>
            <a:r>
              <a:rPr lang="pt-BR" dirty="0" smtClean="0"/>
              <a:t>grupos</a:t>
            </a:r>
          </a:p>
          <a:p>
            <a:r>
              <a:rPr lang="pt-BR" dirty="0"/>
              <a:t>T</a:t>
            </a:r>
            <a:r>
              <a:rPr lang="pt-BR" dirty="0" smtClean="0"/>
              <a:t>rês grupos demonstraram semelhança também </a:t>
            </a:r>
            <a:r>
              <a:rPr lang="pt-BR" dirty="0"/>
              <a:t>quanto ao </a:t>
            </a:r>
            <a:r>
              <a:rPr lang="pt-BR" dirty="0" smtClean="0"/>
              <a:t>desempenho hemodinâmico </a:t>
            </a:r>
            <a:r>
              <a:rPr lang="pt-BR" dirty="0"/>
              <a:t>e incidência de </a:t>
            </a:r>
            <a:r>
              <a:rPr lang="pt-BR" dirty="0" smtClean="0"/>
              <a:t>infecções</a:t>
            </a:r>
          </a:p>
          <a:p>
            <a:r>
              <a:rPr lang="pt-BR" dirty="0"/>
              <a:t>O</a:t>
            </a:r>
            <a:r>
              <a:rPr lang="pt-BR" dirty="0" smtClean="0"/>
              <a:t>corrência </a:t>
            </a:r>
            <a:r>
              <a:rPr lang="pt-BR" dirty="0"/>
              <a:t>de efusão pleural persistente, muito </a:t>
            </a:r>
            <a:r>
              <a:rPr lang="pt-BR" dirty="0" smtClean="0"/>
              <a:t>prevalente nos </a:t>
            </a:r>
            <a:r>
              <a:rPr lang="pt-BR" dirty="0"/>
              <a:t>Grupos 1 (40%) e 2 (33%), não foi observada no </a:t>
            </a:r>
            <a:r>
              <a:rPr lang="pt-BR" dirty="0" smtClean="0"/>
              <a:t>Grupo 3 </a:t>
            </a:r>
            <a:r>
              <a:rPr lang="pt-BR" dirty="0"/>
              <a:t>(</a:t>
            </a:r>
            <a:r>
              <a:rPr lang="pt-BR" i="1" dirty="0"/>
              <a:t>P </a:t>
            </a:r>
            <a:r>
              <a:rPr lang="pt-BR" dirty="0"/>
              <a:t>= 0,0128</a:t>
            </a:r>
            <a:r>
              <a:rPr lang="pt-BR" dirty="0" smtClean="0"/>
              <a:t>)</a:t>
            </a:r>
          </a:p>
          <a:p>
            <a:r>
              <a:rPr lang="pt-BR" sz="2600" dirty="0"/>
              <a:t>Efusão </a:t>
            </a:r>
            <a:r>
              <a:rPr lang="pt-BR" sz="2600" dirty="0" smtClean="0"/>
              <a:t>pleural: presença </a:t>
            </a:r>
            <a:r>
              <a:rPr lang="pt-BR" sz="2600" dirty="0"/>
              <a:t>de </a:t>
            </a:r>
            <a:r>
              <a:rPr lang="pt-BR" sz="2600" dirty="0" smtClean="0"/>
              <a:t>drenagem pleural </a:t>
            </a:r>
            <a:r>
              <a:rPr lang="pt-BR" sz="2600" dirty="0"/>
              <a:t>por mais de 2 semanas, ou drenagem superior a </a:t>
            </a:r>
            <a:r>
              <a:rPr lang="pt-BR" sz="2600" dirty="0" smtClean="0"/>
              <a:t>20 ml/kg </a:t>
            </a:r>
            <a:r>
              <a:rPr lang="pt-BR" sz="2600" dirty="0"/>
              <a:t>de peso/dia por mais de 48 horas, ou a </a:t>
            </a:r>
            <a:r>
              <a:rPr lang="pt-BR" sz="2600" dirty="0" smtClean="0"/>
              <a:t>necessidade de </a:t>
            </a:r>
            <a:r>
              <a:rPr lang="pt-BR" sz="2600" dirty="0"/>
              <a:t>toracocentese de repetição ou ainda a necessidade </a:t>
            </a:r>
            <a:r>
              <a:rPr lang="pt-BR" sz="2600" dirty="0" smtClean="0"/>
              <a:t>de </a:t>
            </a:r>
            <a:r>
              <a:rPr lang="pt-BR" sz="2600" dirty="0" err="1" smtClean="0"/>
              <a:t>pleurodese</a:t>
            </a:r>
            <a:r>
              <a:rPr lang="pt-BR" sz="2600" dirty="0" smtClean="0"/>
              <a:t> </a:t>
            </a:r>
            <a:r>
              <a:rPr lang="pt-BR" sz="2600" dirty="0"/>
              <a:t>química ou </a:t>
            </a:r>
            <a:r>
              <a:rPr lang="pt-BR" sz="2600" dirty="0" smtClean="0"/>
              <a:t>cirúrgica</a:t>
            </a:r>
          </a:p>
          <a:p>
            <a:r>
              <a:rPr lang="pt-BR" dirty="0"/>
              <a:t>Ocorreu um óbito no Grupo 1 e outro no Grupo 2, </a:t>
            </a:r>
            <a:r>
              <a:rPr lang="pt-BR" dirty="0" smtClean="0"/>
              <a:t>sendo que </a:t>
            </a:r>
            <a:r>
              <a:rPr lang="pt-BR" dirty="0"/>
              <a:t>no grupo conduto interno não houve ocorrência </a:t>
            </a:r>
            <a:r>
              <a:rPr lang="pt-BR" dirty="0" smtClean="0"/>
              <a:t>de mortalidade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65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S</a:t>
            </a:r>
            <a:r>
              <a:rPr lang="pt-BR" dirty="0" smtClean="0"/>
              <a:t>uperioridade da anastomose </a:t>
            </a:r>
            <a:r>
              <a:rPr lang="pt-BR" dirty="0" err="1"/>
              <a:t>cavopulmonar</a:t>
            </a:r>
            <a:r>
              <a:rPr lang="pt-BR" dirty="0"/>
              <a:t> sobre a </a:t>
            </a:r>
            <a:r>
              <a:rPr lang="pt-BR" dirty="0" smtClean="0"/>
              <a:t>anastomose </a:t>
            </a:r>
            <a:r>
              <a:rPr lang="pt-BR" dirty="0" err="1" smtClean="0"/>
              <a:t>atriopulmonar</a:t>
            </a:r>
            <a:endParaRPr lang="pt-BR" dirty="0" smtClean="0"/>
          </a:p>
          <a:p>
            <a:r>
              <a:rPr lang="pt-BR" dirty="0"/>
              <a:t>Modelos </a:t>
            </a:r>
            <a:r>
              <a:rPr lang="pt-BR" dirty="0" smtClean="0"/>
              <a:t>computacionais de </a:t>
            </a:r>
            <a:r>
              <a:rPr lang="pt-BR" dirty="0"/>
              <a:t>dinâmica de </a:t>
            </a:r>
            <a:r>
              <a:rPr lang="pt-BR" dirty="0" smtClean="0"/>
              <a:t>fluidos demonstra superioridade </a:t>
            </a:r>
            <a:r>
              <a:rPr lang="pt-BR" dirty="0"/>
              <a:t>do </a:t>
            </a:r>
            <a:r>
              <a:rPr lang="pt-BR" dirty="0" smtClean="0"/>
              <a:t>conduto externo </a:t>
            </a:r>
            <a:r>
              <a:rPr lang="pt-BR" dirty="0"/>
              <a:t>quando comparado ao túnel </a:t>
            </a:r>
            <a:r>
              <a:rPr lang="pt-BR" dirty="0" smtClean="0"/>
              <a:t>lateral</a:t>
            </a:r>
          </a:p>
          <a:p>
            <a:r>
              <a:rPr lang="pt-BR" dirty="0" smtClean="0"/>
              <a:t>Ponto </a:t>
            </a:r>
            <a:r>
              <a:rPr lang="pt-BR" dirty="0"/>
              <a:t>mais expressivo do presente trabalho foi a </a:t>
            </a:r>
            <a:r>
              <a:rPr lang="pt-BR" dirty="0" smtClean="0"/>
              <a:t>baixa incidência </a:t>
            </a:r>
            <a:r>
              <a:rPr lang="pt-BR" dirty="0"/>
              <a:t>de efusões pleurais encontrada na técnica </a:t>
            </a:r>
            <a:r>
              <a:rPr lang="pt-BR" dirty="0" smtClean="0"/>
              <a:t>de conduto </a:t>
            </a:r>
            <a:r>
              <a:rPr lang="pt-BR" dirty="0"/>
              <a:t>interno que contribuiu diretamente na redução </a:t>
            </a:r>
            <a:r>
              <a:rPr lang="pt-BR" dirty="0" smtClean="0"/>
              <a:t>da morbidade </a:t>
            </a:r>
            <a:r>
              <a:rPr lang="pt-BR" dirty="0"/>
              <a:t>e da permanência hospitalar</a:t>
            </a:r>
          </a:p>
        </p:txBody>
      </p:sp>
    </p:spTree>
    <p:extLst>
      <p:ext uri="{BB962C8B-B14F-4D97-AF65-F5344CB8AC3E}">
        <p14:creationId xmlns:p14="http://schemas.microsoft.com/office/powerpoint/2010/main" val="150649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</a:t>
            </a:r>
            <a:r>
              <a:rPr lang="pt-BR" dirty="0" smtClean="0"/>
              <a:t>esultados </a:t>
            </a:r>
            <a:r>
              <a:rPr lang="pt-BR" dirty="0"/>
              <a:t>imediatos obtidos com a </a:t>
            </a:r>
            <a:r>
              <a:rPr lang="pt-BR" dirty="0" smtClean="0"/>
              <a:t>anastomose </a:t>
            </a:r>
            <a:r>
              <a:rPr lang="pt-BR" dirty="0" err="1" smtClean="0"/>
              <a:t>cavopulmonar</a:t>
            </a:r>
            <a:r>
              <a:rPr lang="pt-BR" dirty="0" smtClean="0"/>
              <a:t> </a:t>
            </a:r>
            <a:r>
              <a:rPr lang="pt-BR" dirty="0"/>
              <a:t>total pela técnica do conduto </a:t>
            </a:r>
            <a:r>
              <a:rPr lang="pt-BR" dirty="0" err="1" smtClean="0"/>
              <a:t>intracardíaco</a:t>
            </a:r>
            <a:r>
              <a:rPr lang="pt-BR" dirty="0" smtClean="0"/>
              <a:t> foram </a:t>
            </a:r>
            <a:r>
              <a:rPr lang="pt-BR" dirty="0"/>
              <a:t>superiores quando comparada às técnicas </a:t>
            </a:r>
            <a:r>
              <a:rPr lang="pt-BR" dirty="0" smtClean="0"/>
              <a:t>clássicas de túnel </a:t>
            </a:r>
            <a:r>
              <a:rPr lang="pt-BR" dirty="0"/>
              <a:t>lateral e conduto externo</a:t>
            </a:r>
          </a:p>
        </p:txBody>
      </p:sp>
    </p:spTree>
    <p:extLst>
      <p:ext uri="{BB962C8B-B14F-4D97-AF65-F5344CB8AC3E}">
        <p14:creationId xmlns:p14="http://schemas.microsoft.com/office/powerpoint/2010/main" val="31041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" t="12636" r="14659" b="36818"/>
          <a:stretch/>
        </p:blipFill>
        <p:spPr bwMode="auto">
          <a:xfrm>
            <a:off x="179512" y="1700808"/>
            <a:ext cx="8820472" cy="353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55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Procedimento </a:t>
            </a:r>
            <a:r>
              <a:rPr lang="pt-BR" dirty="0"/>
              <a:t>de </a:t>
            </a:r>
            <a:r>
              <a:rPr lang="pt-BR" dirty="0" err="1"/>
              <a:t>Fontan</a:t>
            </a:r>
            <a:r>
              <a:rPr lang="pt-BR" dirty="0"/>
              <a:t> permitiu a correção fisiológica com a separação das circulações pulmonar e sistêmica em crianças portadoras de cardiopatias congênitas, nas quais a correção </a:t>
            </a:r>
            <a:r>
              <a:rPr lang="pt-BR" dirty="0" err="1"/>
              <a:t>biventricular</a:t>
            </a:r>
            <a:r>
              <a:rPr lang="pt-BR" dirty="0"/>
              <a:t> não é </a:t>
            </a:r>
            <a:r>
              <a:rPr lang="pt-BR" dirty="0" smtClean="0"/>
              <a:t>possível</a:t>
            </a:r>
          </a:p>
          <a:p>
            <a:r>
              <a:rPr lang="pt-BR" dirty="0" smtClean="0"/>
              <a:t> Desenvolvimento </a:t>
            </a:r>
            <a:r>
              <a:rPr lang="pt-BR" dirty="0"/>
              <a:t>de estenoses no seguimento clínico, principalmente nos locais das anastomoses podem ocorrer, levando a condições hemodinâmicas </a:t>
            </a:r>
            <a:r>
              <a:rPr lang="pt-BR" dirty="0" err="1" smtClean="0"/>
              <a:t>subótimas</a:t>
            </a:r>
            <a:endParaRPr lang="pt-BR" dirty="0" smtClean="0"/>
          </a:p>
          <a:p>
            <a:r>
              <a:rPr lang="pt-BR" dirty="0" smtClean="0"/>
              <a:t>Manifestações </a:t>
            </a:r>
            <a:r>
              <a:rPr lang="pt-BR" dirty="0"/>
              <a:t>clínicas mais frequentes observadas nesses casos são: ascite, derrame pleural e </a:t>
            </a:r>
            <a:r>
              <a:rPr lang="pt-BR" dirty="0" err="1"/>
              <a:t>enteropatia</a:t>
            </a:r>
            <a:r>
              <a:rPr lang="pt-BR" dirty="0"/>
              <a:t> perdedora de proteína (EPP)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949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7" t="21000" r="39531" b="34562"/>
          <a:stretch/>
        </p:blipFill>
        <p:spPr bwMode="auto">
          <a:xfrm>
            <a:off x="395536" y="404664"/>
            <a:ext cx="830522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75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Caso</a:t>
            </a:r>
            <a:r>
              <a:rPr lang="en-US" dirty="0" smtClean="0"/>
              <a:t>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 </a:t>
            </a:r>
            <a:r>
              <a:rPr lang="pt-BR" dirty="0"/>
              <a:t>Paciente G.T.M., dez anos e seis meses, </a:t>
            </a:r>
            <a:r>
              <a:rPr lang="pt-BR" dirty="0" smtClean="0"/>
              <a:t>portador </a:t>
            </a:r>
            <a:r>
              <a:rPr lang="pt-BR" dirty="0"/>
              <a:t>de </a:t>
            </a:r>
            <a:r>
              <a:rPr lang="pt-BR" dirty="0" err="1"/>
              <a:t>atresia</a:t>
            </a:r>
            <a:r>
              <a:rPr lang="pt-BR" dirty="0"/>
              <a:t> tricúspide, em pós-operatório tardio de cirurgia de </a:t>
            </a:r>
            <a:r>
              <a:rPr lang="pt-BR" dirty="0" err="1"/>
              <a:t>Fontan</a:t>
            </a:r>
            <a:r>
              <a:rPr lang="pt-BR" dirty="0"/>
              <a:t> com tubo </a:t>
            </a:r>
            <a:r>
              <a:rPr lang="pt-BR" dirty="0" err="1"/>
              <a:t>extracardíaco</a:t>
            </a:r>
            <a:r>
              <a:rPr lang="pt-BR" dirty="0"/>
              <a:t> (TEC) de </a:t>
            </a:r>
            <a:r>
              <a:rPr lang="pt-BR" dirty="0" err="1" smtClean="0"/>
              <a:t>Gore-Tex</a:t>
            </a:r>
            <a:r>
              <a:rPr lang="pt-BR" dirty="0" smtClean="0"/>
              <a:t>, </a:t>
            </a:r>
            <a:r>
              <a:rPr lang="pt-BR" dirty="0"/>
              <a:t>realizada em 20/07/2003 aos seis anos e nove </a:t>
            </a:r>
            <a:r>
              <a:rPr lang="pt-BR" dirty="0" smtClean="0"/>
              <a:t>meses</a:t>
            </a:r>
          </a:p>
          <a:p>
            <a:r>
              <a:rPr lang="pt-BR" dirty="0" smtClean="0"/>
              <a:t>Admitido </a:t>
            </a:r>
            <a:r>
              <a:rPr lang="pt-BR" dirty="0"/>
              <a:t>em 25/04/2007 com quadro de EPP, o estudo hemodinâmico evidenciou estenose moderada na anastomose da veia cava inferior (VCI) com o tubo de </a:t>
            </a:r>
            <a:r>
              <a:rPr lang="pt-BR" dirty="0" err="1"/>
              <a:t>Fontan</a:t>
            </a:r>
            <a:r>
              <a:rPr lang="pt-BR" dirty="0"/>
              <a:t> (medindo 9 mm na estenose e 18 mm como diâmetro de referência), com gradiente de 2 mmHg em </a:t>
            </a:r>
            <a:r>
              <a:rPr lang="pt-BR" dirty="0" smtClean="0"/>
              <a:t>repouso</a:t>
            </a:r>
            <a:endParaRPr lang="pt-BR" dirty="0"/>
          </a:p>
          <a:p>
            <a:r>
              <a:rPr lang="pt-BR" dirty="0"/>
              <a:t> Submetido a implante de </a:t>
            </a:r>
            <a:r>
              <a:rPr lang="pt-BR" i="1" dirty="0" err="1"/>
              <a:t>stent</a:t>
            </a:r>
            <a:r>
              <a:rPr lang="pt-BR" i="1" dirty="0"/>
              <a:t> </a:t>
            </a:r>
            <a:r>
              <a:rPr lang="pt-BR" dirty="0" err="1"/>
              <a:t>Cheatham</a:t>
            </a:r>
            <a:r>
              <a:rPr lang="pt-BR" dirty="0"/>
              <a:t> Platinum 8 ZIG 39 </a:t>
            </a:r>
            <a:r>
              <a:rPr lang="pt-BR" dirty="0" smtClean="0"/>
              <a:t>mm com </a:t>
            </a:r>
            <a:r>
              <a:rPr lang="pt-BR" dirty="0"/>
              <a:t>balão BIB 14 x </a:t>
            </a:r>
            <a:r>
              <a:rPr lang="pt-BR" dirty="0" smtClean="0"/>
              <a:t>45 mm, </a:t>
            </a:r>
            <a:r>
              <a:rPr lang="pt-BR" dirty="0"/>
              <a:t>e pós-dilatação com balão Max </a:t>
            </a:r>
            <a:r>
              <a:rPr lang="pt-BR" dirty="0" smtClean="0"/>
              <a:t>LD de </a:t>
            </a:r>
            <a:r>
              <a:rPr lang="pt-BR" dirty="0"/>
              <a:t>18 x 40 mm no local da estenose com sucesso, sem gradiente residual 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838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t="30750" r="7774" b="17688"/>
          <a:stretch/>
        </p:blipFill>
        <p:spPr bwMode="auto">
          <a:xfrm>
            <a:off x="299445" y="1628800"/>
            <a:ext cx="8856984" cy="360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98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Caso</a:t>
            </a:r>
            <a:r>
              <a:rPr lang="en-US" dirty="0" smtClean="0"/>
              <a:t>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Paciente J.A.P., seis anos, portadora de cardiopatia congênita cianótica: dupla via de entrada de ventrículo único tipo ventrículo esquerdo e histórico cirúrgico de anastomose de </a:t>
            </a:r>
            <a:r>
              <a:rPr lang="pt-BR" dirty="0" err="1"/>
              <a:t>Blalock-Taussig</a:t>
            </a:r>
            <a:r>
              <a:rPr lang="pt-BR" dirty="0"/>
              <a:t> aos quatro dias de vida, Glenn aos dois anos e Cirurgia de </a:t>
            </a:r>
            <a:r>
              <a:rPr lang="pt-BR" dirty="0" err="1"/>
              <a:t>Fontan</a:t>
            </a:r>
            <a:r>
              <a:rPr lang="pt-BR" dirty="0"/>
              <a:t> aos cinco anos (TEC de veia jugular bovina</a:t>
            </a:r>
            <a:r>
              <a:rPr lang="pt-BR" dirty="0" smtClean="0"/>
              <a:t>)</a:t>
            </a:r>
          </a:p>
          <a:p>
            <a:r>
              <a:rPr lang="pt-BR" dirty="0"/>
              <a:t>Foi internada em 04/04/2007, com quadro de tosse crônica e hemoptise nas últimas 24 </a:t>
            </a:r>
            <a:r>
              <a:rPr lang="pt-BR" dirty="0" smtClean="0"/>
              <a:t>horas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343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688632"/>
          </a:xfrm>
        </p:spPr>
        <p:txBody>
          <a:bodyPr>
            <a:noAutofit/>
          </a:bodyPr>
          <a:lstStyle/>
          <a:p>
            <a:r>
              <a:rPr lang="pt-BR" sz="2400" dirty="0"/>
              <a:t>E</a:t>
            </a:r>
            <a:r>
              <a:rPr lang="pt-BR" sz="2400" dirty="0" smtClean="0"/>
              <a:t>studo </a:t>
            </a:r>
            <a:r>
              <a:rPr lang="pt-BR" sz="2400" dirty="0"/>
              <a:t>hemodinâmico com arteriografia pulmonar evidenciou afilamento do tubo VCI-AP direita sem gradiente pressórico e grande quantidade de trombo em ramos pulmonares para base do pulmão esquerdo (tromboembolismo pulmonar</a:t>
            </a:r>
            <a:r>
              <a:rPr lang="pt-BR" sz="2400" dirty="0" smtClean="0"/>
              <a:t>)</a:t>
            </a:r>
          </a:p>
          <a:p>
            <a:r>
              <a:rPr lang="pt-BR" sz="2400" dirty="0"/>
              <a:t>Sob </a:t>
            </a:r>
            <a:r>
              <a:rPr lang="pt-BR" sz="2400" dirty="0" err="1"/>
              <a:t>anticoagulação</a:t>
            </a:r>
            <a:r>
              <a:rPr lang="pt-BR" sz="2400" dirty="0"/>
              <a:t> oral, observou-se importante melhora do quadro clínico, recebendo alta após 12 dias sem imagem sugestiva de trombo no TEC ao </a:t>
            </a:r>
            <a:r>
              <a:rPr lang="pt-BR" sz="2400" dirty="0" err="1"/>
              <a:t>ecocardiograma</a:t>
            </a:r>
            <a:r>
              <a:rPr lang="pt-BR" sz="2400" dirty="0"/>
              <a:t> </a:t>
            </a:r>
            <a:endParaRPr lang="pt-BR" sz="2400" dirty="0" smtClean="0"/>
          </a:p>
          <a:p>
            <a:r>
              <a:rPr lang="pt-BR" sz="2400" dirty="0"/>
              <a:t>Em 28/08/2008, foi internada devido a quadro de ascite; ultrassonografia de abdome demonstrou dilatação de veias supra-hepáticas e discreta </a:t>
            </a:r>
            <a:r>
              <a:rPr lang="pt-BR" sz="2400" dirty="0" smtClean="0"/>
              <a:t>esplenomegalia</a:t>
            </a:r>
          </a:p>
          <a:p>
            <a:r>
              <a:rPr lang="pt-BR" sz="2400" dirty="0" smtClean="0"/>
              <a:t>Submetida </a:t>
            </a:r>
            <a:r>
              <a:rPr lang="pt-BR" sz="2400" dirty="0"/>
              <a:t>a cateterismo em que se constatou TEC difusamente </a:t>
            </a:r>
            <a:r>
              <a:rPr lang="pt-BR" sz="2400" dirty="0" err="1"/>
              <a:t>estenótico</a:t>
            </a:r>
            <a:r>
              <a:rPr lang="pt-BR" sz="2400" dirty="0"/>
              <a:t> (menor diâmetro = 4 mm e diâmetro de referência = 14 </a:t>
            </a:r>
            <a:r>
              <a:rPr lang="pt-BR" sz="2400" dirty="0" smtClean="0"/>
              <a:t>mm) </a:t>
            </a:r>
            <a:r>
              <a:rPr lang="pt-BR" sz="2400" dirty="0"/>
              <a:t>com gradiente AP-VCI de 8 mmHg e pressão média na AP de 15 mmHg </a:t>
            </a:r>
          </a:p>
        </p:txBody>
      </p:sp>
    </p:spTree>
    <p:extLst>
      <p:ext uri="{BB962C8B-B14F-4D97-AF65-F5344CB8AC3E}">
        <p14:creationId xmlns:p14="http://schemas.microsoft.com/office/powerpoint/2010/main" val="108897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Realizado implante de </a:t>
            </a:r>
            <a:r>
              <a:rPr lang="pt-BR" i="1" dirty="0" err="1"/>
              <a:t>stent</a:t>
            </a:r>
            <a:r>
              <a:rPr lang="pt-BR" i="1" dirty="0"/>
              <a:t> </a:t>
            </a:r>
            <a:r>
              <a:rPr lang="pt-BR" dirty="0" err="1" smtClean="0"/>
              <a:t>Palmaz-Schatz</a:t>
            </a:r>
            <a:r>
              <a:rPr lang="pt-BR" dirty="0"/>
              <a:t> </a:t>
            </a:r>
            <a:r>
              <a:rPr lang="pt-BR" dirty="0" smtClean="0"/>
              <a:t>4014 </a:t>
            </a:r>
            <a:r>
              <a:rPr lang="pt-BR" dirty="0"/>
              <a:t>em balão Max </a:t>
            </a:r>
            <a:r>
              <a:rPr lang="pt-BR" dirty="0" smtClean="0"/>
              <a:t>LD de </a:t>
            </a:r>
            <a:r>
              <a:rPr lang="pt-BR" dirty="0"/>
              <a:t>14x40 mm, com sucesso parcial por apresentar gradiente residual de 6 </a:t>
            </a:r>
            <a:r>
              <a:rPr lang="pt-BR" dirty="0" smtClean="0"/>
              <a:t>mmHg</a:t>
            </a:r>
          </a:p>
          <a:p>
            <a:r>
              <a:rPr lang="pt-BR" dirty="0" smtClean="0"/>
              <a:t>Em </a:t>
            </a:r>
            <a:r>
              <a:rPr lang="pt-BR" dirty="0"/>
              <a:t>três dias, foi submetida à </a:t>
            </a:r>
            <a:r>
              <a:rPr lang="pt-BR" dirty="0" err="1"/>
              <a:t>redilatação</a:t>
            </a:r>
            <a:r>
              <a:rPr lang="pt-BR" dirty="0"/>
              <a:t> do </a:t>
            </a:r>
            <a:r>
              <a:rPr lang="pt-BR" i="1" dirty="0" err="1"/>
              <a:t>stent</a:t>
            </a:r>
            <a:r>
              <a:rPr lang="pt-BR" i="1" dirty="0"/>
              <a:t> </a:t>
            </a:r>
            <a:r>
              <a:rPr lang="pt-BR" dirty="0"/>
              <a:t>com dois balões Power </a:t>
            </a:r>
            <a:r>
              <a:rPr lang="pt-BR" dirty="0" smtClean="0"/>
              <a:t>Flex de </a:t>
            </a:r>
            <a:r>
              <a:rPr lang="pt-BR" dirty="0"/>
              <a:t>9 x 20 mm e 10 x 20 mm simultâneos - 14 </a:t>
            </a:r>
            <a:r>
              <a:rPr lang="pt-BR" dirty="0" err="1" smtClean="0"/>
              <a:t>atm</a:t>
            </a:r>
            <a:r>
              <a:rPr lang="pt-BR" dirty="0" smtClean="0"/>
              <a:t>, </a:t>
            </a:r>
            <a:r>
              <a:rPr lang="pt-BR" dirty="0"/>
              <a:t>com desaparecimento do </a:t>
            </a:r>
            <a:r>
              <a:rPr lang="pt-BR" dirty="0" smtClean="0"/>
              <a:t>gradiente</a:t>
            </a:r>
          </a:p>
          <a:p>
            <a:r>
              <a:rPr lang="pt-BR" dirty="0"/>
              <a:t>E</a:t>
            </a:r>
            <a:r>
              <a:rPr lang="pt-BR" dirty="0" smtClean="0"/>
              <a:t>volução </a:t>
            </a:r>
            <a:r>
              <a:rPr lang="pt-BR" dirty="0"/>
              <a:t>hospitalar foi favorável com resolução dos sintomas sob uso de </a:t>
            </a:r>
            <a:r>
              <a:rPr lang="pt-BR" dirty="0" err="1"/>
              <a:t>anticoagulação</a:t>
            </a:r>
            <a:r>
              <a:rPr lang="pt-BR" dirty="0"/>
              <a:t> oral e </a:t>
            </a:r>
            <a:r>
              <a:rPr lang="pt-BR" dirty="0" err="1"/>
              <a:t>sildenafil</a:t>
            </a:r>
            <a:r>
              <a:rPr lang="pt-BR" dirty="0"/>
              <a:t> 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888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3" t="12188" r="8007" b="10000"/>
          <a:stretch/>
        </p:blipFill>
        <p:spPr bwMode="auto">
          <a:xfrm>
            <a:off x="53413" y="692696"/>
            <a:ext cx="9090587" cy="561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43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0" t="34313" r="8711" b="24062"/>
          <a:stretch/>
        </p:blipFill>
        <p:spPr bwMode="auto">
          <a:xfrm>
            <a:off x="107504" y="548680"/>
            <a:ext cx="884368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21000" r="62613" b="72273"/>
          <a:stretch/>
        </p:blipFill>
        <p:spPr bwMode="auto">
          <a:xfrm>
            <a:off x="3452562" y="3933056"/>
            <a:ext cx="4982183" cy="87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88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A introdução da cirurgia de anastomose </a:t>
            </a:r>
            <a:r>
              <a:rPr lang="pt-BR" dirty="0" err="1" smtClean="0"/>
              <a:t>cavopulmonar</a:t>
            </a:r>
            <a:r>
              <a:rPr lang="pt-BR" dirty="0" smtClean="0"/>
              <a:t> total </a:t>
            </a:r>
            <a:r>
              <a:rPr lang="pt-BR" dirty="0"/>
              <a:t>(ACPT) ou cirurgia de </a:t>
            </a:r>
            <a:r>
              <a:rPr lang="pt-BR" dirty="0" err="1"/>
              <a:t>Fontan</a:t>
            </a:r>
            <a:r>
              <a:rPr lang="pt-BR" dirty="0"/>
              <a:t> </a:t>
            </a:r>
            <a:r>
              <a:rPr lang="pt-BR" dirty="0" smtClean="0"/>
              <a:t>modificou de </a:t>
            </a:r>
            <a:r>
              <a:rPr lang="pt-BR" dirty="0"/>
              <a:t>forma significativa a história natural de pacientes </a:t>
            </a:r>
            <a:r>
              <a:rPr lang="pt-BR" dirty="0" smtClean="0"/>
              <a:t>com cardiopatias </a:t>
            </a:r>
            <a:r>
              <a:rPr lang="pt-BR" dirty="0"/>
              <a:t>complexas não passíveis de reparo </a:t>
            </a:r>
            <a:r>
              <a:rPr lang="pt-BR" dirty="0" err="1" smtClean="0"/>
              <a:t>biventricular</a:t>
            </a:r>
            <a:endParaRPr lang="pt-BR" dirty="0"/>
          </a:p>
          <a:p>
            <a:r>
              <a:rPr lang="pt-BR" dirty="0"/>
              <a:t>É</a:t>
            </a:r>
            <a:r>
              <a:rPr lang="pt-BR" dirty="0" smtClean="0"/>
              <a:t> </a:t>
            </a:r>
            <a:r>
              <a:rPr lang="pt-BR" dirty="0"/>
              <a:t>conhecido o desenvolvimento de </a:t>
            </a:r>
            <a:r>
              <a:rPr lang="pt-BR" dirty="0" smtClean="0"/>
              <a:t>estenoses silenciosas por utilização </a:t>
            </a:r>
            <a:r>
              <a:rPr lang="pt-BR" dirty="0"/>
              <a:t>de condutos </a:t>
            </a:r>
            <a:r>
              <a:rPr lang="pt-BR" dirty="0" smtClean="0"/>
              <a:t>fenestrados</a:t>
            </a:r>
          </a:p>
          <a:p>
            <a:r>
              <a:rPr lang="pt-BR" dirty="0" smtClean="0"/>
              <a:t>O estudo relata </a:t>
            </a:r>
            <a:r>
              <a:rPr lang="pt-BR" dirty="0"/>
              <a:t>a experiência de um centro terciário no </a:t>
            </a:r>
            <a:r>
              <a:rPr lang="pt-BR" dirty="0" smtClean="0"/>
              <a:t>implante percutâneo </a:t>
            </a:r>
            <a:r>
              <a:rPr lang="pt-BR" dirty="0"/>
              <a:t>de dispositivos em condutos de pacientes </a:t>
            </a:r>
            <a:r>
              <a:rPr lang="pt-BR" dirty="0" smtClean="0"/>
              <a:t>com circulação </a:t>
            </a:r>
            <a:r>
              <a:rPr lang="pt-BR" dirty="0"/>
              <a:t>do tipo </a:t>
            </a:r>
            <a:r>
              <a:rPr lang="pt-BR" dirty="0" err="1" smtClean="0"/>
              <a:t>univentricular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55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</a:t>
            </a:r>
            <a:r>
              <a:rPr lang="en-US" dirty="0" err="1" smtClean="0"/>
              <a:t>étodo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Entre julho </a:t>
            </a:r>
            <a:r>
              <a:rPr lang="pt-BR" dirty="0" smtClean="0"/>
              <a:t>de 2000 </a:t>
            </a:r>
            <a:r>
              <a:rPr lang="pt-BR" dirty="0"/>
              <a:t>e julho de 2010, 12 pacientes receberam </a:t>
            </a:r>
            <a:r>
              <a:rPr lang="pt-BR" dirty="0" smtClean="0"/>
              <a:t>dispositivos percutâneos </a:t>
            </a:r>
            <a:r>
              <a:rPr lang="pt-BR" dirty="0"/>
              <a:t>em condutos após cirurgia de </a:t>
            </a:r>
            <a:r>
              <a:rPr lang="pt-BR" dirty="0" err="1" smtClean="0"/>
              <a:t>Fontan</a:t>
            </a:r>
            <a:endParaRPr lang="pt-BR" dirty="0" smtClean="0"/>
          </a:p>
          <a:p>
            <a:r>
              <a:rPr lang="pt-BR" dirty="0" smtClean="0"/>
              <a:t>Os pacientes </a:t>
            </a:r>
            <a:r>
              <a:rPr lang="pt-BR" dirty="0"/>
              <a:t>foram divididos em dois grupos, de acordo </a:t>
            </a:r>
            <a:r>
              <a:rPr lang="pt-BR" dirty="0" smtClean="0"/>
              <a:t>com a </a:t>
            </a:r>
            <a:r>
              <a:rPr lang="pt-BR" dirty="0"/>
              <a:t>indicação para o </a:t>
            </a:r>
            <a:r>
              <a:rPr lang="pt-BR" dirty="0" smtClean="0"/>
              <a:t>procedimento:</a:t>
            </a:r>
          </a:p>
          <a:p>
            <a:pPr>
              <a:buFontTx/>
              <a:buChar char="-"/>
            </a:pPr>
            <a:r>
              <a:rPr lang="pt-BR" dirty="0" smtClean="0"/>
              <a:t>Grupo I: 5 </a:t>
            </a:r>
            <a:r>
              <a:rPr lang="pt-BR" dirty="0"/>
              <a:t>pacientes </a:t>
            </a:r>
            <a:r>
              <a:rPr lang="pt-BR" dirty="0" smtClean="0"/>
              <a:t>receberam implante </a:t>
            </a:r>
            <a:r>
              <a:rPr lang="pt-BR" dirty="0"/>
              <a:t>de </a:t>
            </a:r>
            <a:r>
              <a:rPr lang="pt-BR" dirty="0" err="1"/>
              <a:t>oclusores</a:t>
            </a:r>
            <a:r>
              <a:rPr lang="pt-BR" dirty="0"/>
              <a:t> septais para fechamento de </a:t>
            </a:r>
            <a:r>
              <a:rPr lang="pt-BR" dirty="0" smtClean="0"/>
              <a:t>fenestração cirúrgica</a:t>
            </a:r>
          </a:p>
          <a:p>
            <a:pPr>
              <a:buFontTx/>
              <a:buChar char="-"/>
            </a:pPr>
            <a:r>
              <a:rPr lang="pt-BR" dirty="0" smtClean="0"/>
              <a:t>Grupo II: 6 </a:t>
            </a:r>
            <a:r>
              <a:rPr lang="pt-BR" dirty="0"/>
              <a:t>pacientes receberam </a:t>
            </a:r>
            <a:r>
              <a:rPr lang="pt-BR" dirty="0" err="1" smtClean="0"/>
              <a:t>stents</a:t>
            </a:r>
            <a:r>
              <a:rPr lang="pt-BR" dirty="0" smtClean="0"/>
              <a:t> para </a:t>
            </a:r>
            <a:r>
              <a:rPr lang="pt-BR" dirty="0"/>
              <a:t>alívio de obstrução de condutos </a:t>
            </a:r>
            <a:r>
              <a:rPr lang="pt-BR" dirty="0" smtClean="0"/>
              <a:t>,</a:t>
            </a:r>
          </a:p>
          <a:p>
            <a:pPr>
              <a:buFontTx/>
              <a:buChar char="-"/>
            </a:pPr>
            <a:r>
              <a:rPr lang="pt-BR" dirty="0" smtClean="0"/>
              <a:t>1 paciente recebeu </a:t>
            </a:r>
            <a:r>
              <a:rPr lang="pt-BR" dirty="0"/>
              <a:t>ambos os </a:t>
            </a:r>
            <a:r>
              <a:rPr lang="pt-BR" dirty="0" smtClean="0"/>
              <a:t>dispositivos simultaneamente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453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Método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Grupo I: média de </a:t>
            </a:r>
            <a:r>
              <a:rPr lang="pt-BR" dirty="0"/>
              <a:t>idade dos </a:t>
            </a:r>
            <a:r>
              <a:rPr lang="pt-BR" dirty="0" smtClean="0"/>
              <a:t>pacientes no </a:t>
            </a:r>
            <a:r>
              <a:rPr lang="pt-BR" dirty="0"/>
              <a:t>momento do </a:t>
            </a:r>
            <a:r>
              <a:rPr lang="pt-BR" dirty="0" smtClean="0"/>
              <a:t>procedimento era </a:t>
            </a:r>
            <a:r>
              <a:rPr lang="pt-BR" dirty="0"/>
              <a:t>de 174 + 53,5 meses e o peso médio era </a:t>
            </a:r>
            <a:r>
              <a:rPr lang="pt-BR" dirty="0" smtClean="0"/>
              <a:t>de 30,7 </a:t>
            </a:r>
            <a:r>
              <a:rPr lang="pt-BR" dirty="0"/>
              <a:t>+ 6,8 </a:t>
            </a:r>
            <a:r>
              <a:rPr lang="pt-BR" dirty="0" smtClean="0"/>
              <a:t>kg</a:t>
            </a:r>
          </a:p>
          <a:p>
            <a:r>
              <a:rPr lang="pt-BR" dirty="0" smtClean="0"/>
              <a:t>Grupo II: média </a:t>
            </a:r>
            <a:r>
              <a:rPr lang="pt-BR" dirty="0"/>
              <a:t>de idade dos </a:t>
            </a:r>
            <a:r>
              <a:rPr lang="pt-BR" dirty="0" smtClean="0"/>
              <a:t>pacientes no </a:t>
            </a:r>
            <a:r>
              <a:rPr lang="pt-BR" dirty="0"/>
              <a:t>momento do procedimento era de 148,5 + 84,6 </a:t>
            </a:r>
            <a:r>
              <a:rPr lang="pt-BR" dirty="0" smtClean="0"/>
              <a:t>meses e </a:t>
            </a:r>
            <a:r>
              <a:rPr lang="pt-BR" dirty="0"/>
              <a:t>o peso médio era de 28,9 + 19,8 kg</a:t>
            </a:r>
          </a:p>
        </p:txBody>
      </p:sp>
    </p:spTree>
    <p:extLst>
      <p:ext uri="{BB962C8B-B14F-4D97-AF65-F5344CB8AC3E}">
        <p14:creationId xmlns:p14="http://schemas.microsoft.com/office/powerpoint/2010/main" val="256851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derivação</a:t>
            </a:r>
            <a:r>
              <a:rPr lang="en-US" dirty="0" smtClean="0"/>
              <a:t> </a:t>
            </a:r>
            <a:r>
              <a:rPr lang="en-US" dirty="0" err="1" smtClean="0"/>
              <a:t>cavopulmonar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200" dirty="0" smtClean="0"/>
              <a:t>1971 - </a:t>
            </a:r>
            <a:r>
              <a:rPr lang="pt-BR" sz="2200" dirty="0"/>
              <a:t>Francis </a:t>
            </a:r>
            <a:r>
              <a:rPr lang="pt-BR" sz="2200" dirty="0" err="1"/>
              <a:t>Fontan</a:t>
            </a:r>
            <a:r>
              <a:rPr lang="pt-BR" sz="2200" dirty="0"/>
              <a:t> </a:t>
            </a:r>
            <a:r>
              <a:rPr lang="pt-BR" sz="2200" dirty="0" smtClean="0"/>
              <a:t>: técnica </a:t>
            </a:r>
            <a:r>
              <a:rPr lang="pt-BR" sz="2200" dirty="0"/>
              <a:t>original de </a:t>
            </a:r>
            <a:r>
              <a:rPr lang="pt-BR" sz="2200" dirty="0" smtClean="0"/>
              <a:t>derivação </a:t>
            </a:r>
            <a:r>
              <a:rPr lang="pt-BR" sz="2200" dirty="0" err="1" smtClean="0"/>
              <a:t>átriopulmonar</a:t>
            </a:r>
            <a:endParaRPr lang="pt-BR" sz="2200" dirty="0"/>
          </a:p>
          <a:p>
            <a:r>
              <a:rPr lang="pt-BR" sz="2200" dirty="0" smtClean="0"/>
              <a:t>1988 - </a:t>
            </a:r>
            <a:r>
              <a:rPr lang="pt-BR" sz="2200" dirty="0" err="1" smtClean="0"/>
              <a:t>Leval</a:t>
            </a:r>
            <a:r>
              <a:rPr lang="pt-BR" sz="2200" dirty="0" smtClean="0"/>
              <a:t> </a:t>
            </a:r>
            <a:r>
              <a:rPr lang="pt-BR" sz="2200" dirty="0"/>
              <a:t>et al</a:t>
            </a:r>
            <a:r>
              <a:rPr lang="pt-BR" sz="2200" dirty="0" smtClean="0"/>
              <a:t>.: lançaram </a:t>
            </a:r>
            <a:r>
              <a:rPr lang="pt-BR" sz="2200" dirty="0"/>
              <a:t>o conceito de </a:t>
            </a:r>
            <a:r>
              <a:rPr lang="pt-BR" sz="2200" dirty="0" smtClean="0"/>
              <a:t>anastomose </a:t>
            </a:r>
            <a:r>
              <a:rPr lang="pt-BR" sz="2200" dirty="0" err="1" smtClean="0"/>
              <a:t>cavopulmonar</a:t>
            </a:r>
            <a:r>
              <a:rPr lang="pt-BR" sz="2200" dirty="0" smtClean="0"/>
              <a:t> total, posteriormente, </a:t>
            </a:r>
            <a:r>
              <a:rPr lang="pt-BR" sz="2200" dirty="0"/>
              <a:t>nominado de túnel lateral, que consistia </a:t>
            </a:r>
            <a:r>
              <a:rPr lang="pt-BR" sz="2200" dirty="0" smtClean="0"/>
              <a:t>na criação </a:t>
            </a:r>
            <a:r>
              <a:rPr lang="pt-BR" sz="2200" dirty="0"/>
              <a:t>de um túnel entre os orifícios da veia cava inferior </a:t>
            </a:r>
            <a:r>
              <a:rPr lang="pt-BR" sz="2200" dirty="0" smtClean="0"/>
              <a:t>e superior </a:t>
            </a:r>
            <a:r>
              <a:rPr lang="pt-BR" sz="2200" dirty="0"/>
              <a:t>com uma calha de prótese suturada no aspecto </a:t>
            </a:r>
            <a:r>
              <a:rPr lang="pt-BR" sz="2200" dirty="0" smtClean="0"/>
              <a:t>lateral do </a:t>
            </a:r>
            <a:r>
              <a:rPr lang="pt-BR" sz="2200" dirty="0"/>
              <a:t>átrio </a:t>
            </a:r>
            <a:r>
              <a:rPr lang="pt-BR" sz="2200" dirty="0" smtClean="0"/>
              <a:t>direito [proporciona um </a:t>
            </a:r>
            <a:r>
              <a:rPr lang="pt-BR" sz="2200" dirty="0"/>
              <a:t>fluxo mais laminar ao </a:t>
            </a:r>
            <a:r>
              <a:rPr lang="pt-BR" sz="2200" dirty="0" smtClean="0"/>
              <a:t>sistema, mas não reduz complicações arritmogênicas]</a:t>
            </a:r>
          </a:p>
          <a:p>
            <a:r>
              <a:rPr lang="en-US" sz="2200" dirty="0" smtClean="0"/>
              <a:t>1990 - </a:t>
            </a:r>
            <a:r>
              <a:rPr lang="pt-BR" sz="2200" dirty="0" err="1"/>
              <a:t>Marceletti</a:t>
            </a:r>
            <a:r>
              <a:rPr lang="pt-BR" sz="2200" dirty="0"/>
              <a:t> et al</a:t>
            </a:r>
            <a:r>
              <a:rPr lang="pt-BR" sz="2200" dirty="0" smtClean="0"/>
              <a:t>.: nova </a:t>
            </a:r>
            <a:r>
              <a:rPr lang="pt-BR" sz="2200" dirty="0"/>
              <a:t>técnica de anastomose </a:t>
            </a:r>
            <a:r>
              <a:rPr lang="pt-BR" sz="2200" dirty="0" err="1"/>
              <a:t>cavopulmonar</a:t>
            </a:r>
            <a:r>
              <a:rPr lang="pt-BR" sz="2200" dirty="0"/>
              <a:t> total, que consistia na interposição de conduto protético entre a veia cava inferior e a face inferior do ramo direito de artéria pulmonar externamente ao </a:t>
            </a:r>
            <a:r>
              <a:rPr lang="pt-BR" sz="2200" dirty="0" smtClean="0"/>
              <a:t>coração [baixa </a:t>
            </a:r>
            <a:r>
              <a:rPr lang="pt-BR" sz="2200" dirty="0"/>
              <a:t>pressão e livre de suturas </a:t>
            </a:r>
            <a:r>
              <a:rPr lang="pt-BR" sz="2200" dirty="0" smtClean="0"/>
              <a:t>potencialmente arritmogênicas]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83327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Procedimento e técnica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i="1" dirty="0">
                <a:solidFill>
                  <a:srgbClr val="FF0000"/>
                </a:solidFill>
              </a:rPr>
              <a:t>Oclusão de </a:t>
            </a:r>
            <a:r>
              <a:rPr lang="pt-BR" i="1" dirty="0" smtClean="0">
                <a:solidFill>
                  <a:srgbClr val="FF0000"/>
                </a:solidFill>
              </a:rPr>
              <a:t>fenestrações</a:t>
            </a:r>
          </a:p>
          <a:p>
            <a:r>
              <a:rPr lang="pt-BR" dirty="0"/>
              <a:t>Acesso </a:t>
            </a:r>
            <a:r>
              <a:rPr lang="pt-BR" dirty="0" smtClean="0"/>
              <a:t>femoral para </a:t>
            </a:r>
            <a:r>
              <a:rPr lang="pt-BR" dirty="0"/>
              <a:t>avaliação </a:t>
            </a:r>
            <a:r>
              <a:rPr lang="pt-BR" dirty="0" smtClean="0"/>
              <a:t>hemodinâmica e </a:t>
            </a:r>
            <a:r>
              <a:rPr lang="pt-BR" dirty="0"/>
              <a:t>angiográfica completa do circuito de </a:t>
            </a:r>
            <a:r>
              <a:rPr lang="pt-BR" dirty="0" err="1" smtClean="0"/>
              <a:t>Fontan</a:t>
            </a:r>
            <a:endParaRPr lang="pt-BR" dirty="0" smtClean="0"/>
          </a:p>
          <a:p>
            <a:r>
              <a:rPr lang="pt-BR" dirty="0"/>
              <a:t>Saturações venosas </a:t>
            </a:r>
            <a:r>
              <a:rPr lang="pt-BR" dirty="0" smtClean="0"/>
              <a:t>sistêmicas e pressões em </a:t>
            </a:r>
            <a:r>
              <a:rPr lang="pt-BR" dirty="0"/>
              <a:t>todo o </a:t>
            </a:r>
            <a:r>
              <a:rPr lang="pt-BR" dirty="0" smtClean="0"/>
              <a:t>circuito</a:t>
            </a:r>
          </a:p>
          <a:p>
            <a:r>
              <a:rPr lang="pt-BR" dirty="0" smtClean="0"/>
              <a:t>Angiografias com </a:t>
            </a:r>
            <a:r>
              <a:rPr lang="pt-BR" dirty="0"/>
              <a:t>cateter </a:t>
            </a:r>
            <a:r>
              <a:rPr lang="pt-BR" dirty="0" err="1" smtClean="0"/>
              <a:t>Berman</a:t>
            </a:r>
            <a:r>
              <a:rPr lang="pt-BR" dirty="0"/>
              <a:t> </a:t>
            </a:r>
            <a:r>
              <a:rPr lang="pt-BR" dirty="0" smtClean="0"/>
              <a:t>em </a:t>
            </a:r>
            <a:r>
              <a:rPr lang="pt-BR" dirty="0"/>
              <a:t>veias cavas superior e inferior </a:t>
            </a:r>
            <a:r>
              <a:rPr lang="pt-BR" dirty="0" smtClean="0"/>
              <a:t>e artérias </a:t>
            </a:r>
            <a:r>
              <a:rPr lang="pt-BR" dirty="0"/>
              <a:t>pulmonares para avaliar a morfologia do </a:t>
            </a:r>
            <a:r>
              <a:rPr lang="pt-BR" dirty="0" smtClean="0"/>
              <a:t>circuito de </a:t>
            </a:r>
            <a:r>
              <a:rPr lang="pt-BR" dirty="0" err="1"/>
              <a:t>Fontan</a:t>
            </a:r>
            <a:r>
              <a:rPr lang="pt-BR" dirty="0"/>
              <a:t> e para definir a localização da </a:t>
            </a:r>
            <a:r>
              <a:rPr lang="pt-BR" dirty="0" smtClean="0"/>
              <a:t>fenestração cirúrgica </a:t>
            </a:r>
            <a:r>
              <a:rPr lang="pt-BR" dirty="0"/>
              <a:t>além de possíveis vasos venosos colaterais</a:t>
            </a:r>
          </a:p>
        </p:txBody>
      </p:sp>
    </p:spTree>
    <p:extLst>
      <p:ext uri="{BB962C8B-B14F-4D97-AF65-F5344CB8AC3E}">
        <p14:creationId xmlns:p14="http://schemas.microsoft.com/office/powerpoint/2010/main" val="288874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Procedimento e técnica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Após cruzar a fenestração, guia </a:t>
            </a:r>
            <a:r>
              <a:rPr lang="pt-BR" dirty="0" err="1" smtClean="0"/>
              <a:t>extrarrígida</a:t>
            </a:r>
            <a:r>
              <a:rPr lang="pt-BR" dirty="0" smtClean="0"/>
              <a:t> posicionada nas </a:t>
            </a:r>
            <a:r>
              <a:rPr lang="pt-BR" dirty="0"/>
              <a:t>veias pulmonares ou </a:t>
            </a:r>
            <a:r>
              <a:rPr lang="pt-BR" dirty="0" smtClean="0"/>
              <a:t>na cavidade atrial, através </a:t>
            </a:r>
            <a:r>
              <a:rPr lang="pt-BR" dirty="0"/>
              <a:t>da qual balão de </a:t>
            </a:r>
            <a:r>
              <a:rPr lang="pt-BR" dirty="0" smtClean="0"/>
              <a:t>medição insuflado para teste </a:t>
            </a:r>
            <a:r>
              <a:rPr lang="pt-BR" dirty="0"/>
              <a:t>de oclusão da fenestração com monitorização </a:t>
            </a:r>
            <a:r>
              <a:rPr lang="pt-BR" dirty="0" smtClean="0"/>
              <a:t>de saturação </a:t>
            </a:r>
            <a:r>
              <a:rPr lang="pt-BR" dirty="0"/>
              <a:t>arterial de oxigênio bem como de </a:t>
            </a:r>
            <a:r>
              <a:rPr lang="pt-BR" dirty="0" smtClean="0"/>
              <a:t>pressão arterial </a:t>
            </a:r>
            <a:r>
              <a:rPr lang="pt-BR" dirty="0"/>
              <a:t>sistêmica e de </a:t>
            </a:r>
            <a:r>
              <a:rPr lang="pt-BR" dirty="0" smtClean="0"/>
              <a:t>enchimento</a:t>
            </a:r>
          </a:p>
          <a:p>
            <a:r>
              <a:rPr lang="pt-BR" dirty="0"/>
              <a:t>Na ausência </a:t>
            </a:r>
            <a:r>
              <a:rPr lang="pt-BR" dirty="0" smtClean="0"/>
              <a:t>de aumento </a:t>
            </a:r>
            <a:r>
              <a:rPr lang="pt-BR" dirty="0"/>
              <a:t>significativo da pressão venosa sistêmica, </a:t>
            </a:r>
            <a:r>
              <a:rPr lang="pt-BR" dirty="0" smtClean="0"/>
              <a:t>queda da </a:t>
            </a:r>
            <a:r>
              <a:rPr lang="pt-BR" dirty="0"/>
              <a:t>saturação de oxigênio ou sinais de baixo débito </a:t>
            </a:r>
            <a:r>
              <a:rPr lang="pt-BR" dirty="0" smtClean="0"/>
              <a:t>cardíaco, deu-se </a:t>
            </a:r>
            <a:r>
              <a:rPr lang="pt-BR" dirty="0"/>
              <a:t>prosseguimento à oclusão da </a:t>
            </a:r>
            <a:r>
              <a:rPr lang="pt-BR" dirty="0" smtClean="0"/>
              <a:t>fenestração com </a:t>
            </a:r>
            <a:r>
              <a:rPr lang="pt-BR" dirty="0"/>
              <a:t>prótese de </a:t>
            </a:r>
            <a:r>
              <a:rPr lang="pt-BR" dirty="0" err="1"/>
              <a:t>Amplatzer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942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Procedimento e técnica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i="1" dirty="0">
                <a:solidFill>
                  <a:srgbClr val="FF0000"/>
                </a:solidFill>
              </a:rPr>
              <a:t>Implante de </a:t>
            </a:r>
            <a:r>
              <a:rPr lang="pt-BR" i="1" dirty="0" err="1">
                <a:solidFill>
                  <a:srgbClr val="FF0000"/>
                </a:solidFill>
              </a:rPr>
              <a:t>stents</a:t>
            </a:r>
            <a:r>
              <a:rPr lang="pt-BR" i="1" dirty="0">
                <a:solidFill>
                  <a:srgbClr val="FF0000"/>
                </a:solidFill>
              </a:rPr>
              <a:t> em </a:t>
            </a:r>
            <a:r>
              <a:rPr lang="pt-BR" i="1" dirty="0" smtClean="0">
                <a:solidFill>
                  <a:srgbClr val="FF0000"/>
                </a:solidFill>
              </a:rPr>
              <a:t>condutos</a:t>
            </a:r>
          </a:p>
          <a:p>
            <a:r>
              <a:rPr lang="pt-BR" dirty="0"/>
              <a:t>Acesso </a:t>
            </a:r>
            <a:r>
              <a:rPr lang="pt-BR" dirty="0" smtClean="0"/>
              <a:t>femoral obtido </a:t>
            </a:r>
            <a:r>
              <a:rPr lang="pt-BR" dirty="0"/>
              <a:t>em 6 pacientes e </a:t>
            </a:r>
            <a:r>
              <a:rPr lang="pt-BR" dirty="0" smtClean="0"/>
              <a:t>acesso jugular </a:t>
            </a:r>
            <a:r>
              <a:rPr lang="pt-BR" dirty="0"/>
              <a:t>em 2 pacientes por obstrução venosa </a:t>
            </a:r>
            <a:r>
              <a:rPr lang="pt-BR" dirty="0" smtClean="0"/>
              <a:t>femoral crônica</a:t>
            </a:r>
          </a:p>
          <a:p>
            <a:r>
              <a:rPr lang="pt-BR" dirty="0"/>
              <a:t>Após criterioso estudo manométrico e </a:t>
            </a:r>
            <a:r>
              <a:rPr lang="pt-BR" dirty="0" smtClean="0"/>
              <a:t>anatômico, bainha longa introduzida através </a:t>
            </a:r>
            <a:r>
              <a:rPr lang="pt-BR" dirty="0"/>
              <a:t>do conduto sobre guia </a:t>
            </a:r>
            <a:r>
              <a:rPr lang="pt-BR" dirty="0" err="1" smtClean="0"/>
              <a:t>extrarrígida</a:t>
            </a:r>
            <a:r>
              <a:rPr lang="pt-BR" dirty="0"/>
              <a:t> </a:t>
            </a:r>
            <a:r>
              <a:rPr lang="pt-BR" dirty="0" smtClean="0"/>
              <a:t>e avanço do </a:t>
            </a:r>
            <a:r>
              <a:rPr lang="pt-BR" dirty="0" err="1"/>
              <a:t>stent</a:t>
            </a:r>
            <a:r>
              <a:rPr lang="pt-BR" dirty="0"/>
              <a:t> montado manualmente em </a:t>
            </a:r>
            <a:r>
              <a:rPr lang="pt-BR" dirty="0" smtClean="0"/>
              <a:t>balão com </a:t>
            </a:r>
            <a:r>
              <a:rPr lang="pt-BR" dirty="0"/>
              <a:t>diâmetro previamente escolhido e insuflado </a:t>
            </a:r>
            <a:r>
              <a:rPr lang="pt-BR" dirty="0" smtClean="0"/>
              <a:t>para desobstrução </a:t>
            </a:r>
            <a:r>
              <a:rPr lang="pt-BR" dirty="0"/>
              <a:t>do conduto e/ou oclusão de </a:t>
            </a:r>
            <a:r>
              <a:rPr lang="pt-BR" dirty="0" smtClean="0"/>
              <a:t>fenestração, no </a:t>
            </a:r>
            <a:r>
              <a:rPr lang="pt-BR" dirty="0"/>
              <a:t>caso de </a:t>
            </a:r>
            <a:r>
              <a:rPr lang="pt-BR" dirty="0" err="1" smtClean="0"/>
              <a:t>stents</a:t>
            </a:r>
            <a:r>
              <a:rPr lang="pt-BR" dirty="0"/>
              <a:t> </a:t>
            </a:r>
            <a:r>
              <a:rPr lang="pt-BR" dirty="0" smtClean="0"/>
              <a:t>recobertos</a:t>
            </a:r>
          </a:p>
          <a:p>
            <a:r>
              <a:rPr lang="pt-BR" dirty="0"/>
              <a:t>Todos os pacientes </a:t>
            </a:r>
            <a:r>
              <a:rPr lang="pt-BR" dirty="0" smtClean="0"/>
              <a:t>receberam heparina </a:t>
            </a:r>
            <a:r>
              <a:rPr lang="pt-BR" dirty="0"/>
              <a:t>(100 UI/kg) e profilaxia com </a:t>
            </a:r>
            <a:r>
              <a:rPr lang="pt-BR" dirty="0" smtClean="0"/>
              <a:t>antibióticos endovenosos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71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3" t="25476" r="8615" b="21170"/>
          <a:stretch/>
        </p:blipFill>
        <p:spPr bwMode="auto">
          <a:xfrm>
            <a:off x="0" y="1700809"/>
            <a:ext cx="9149249" cy="38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84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3" t="23985" r="8582" b="17627"/>
          <a:stretch/>
        </p:blipFill>
        <p:spPr bwMode="auto">
          <a:xfrm>
            <a:off x="38701" y="1412774"/>
            <a:ext cx="9105299" cy="4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6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Grupo</a:t>
            </a:r>
            <a:r>
              <a:rPr lang="en-US" dirty="0" smtClean="0"/>
              <a:t> I: </a:t>
            </a:r>
            <a:r>
              <a:rPr lang="pt-BR" dirty="0" smtClean="0"/>
              <a:t>saturação </a:t>
            </a:r>
            <a:r>
              <a:rPr lang="pt-BR" dirty="0"/>
              <a:t>média passou de 82,6 + 7,5% </a:t>
            </a:r>
            <a:r>
              <a:rPr lang="pt-BR" dirty="0" smtClean="0"/>
              <a:t>para 90,4 </a:t>
            </a:r>
            <a:r>
              <a:rPr lang="pt-BR" dirty="0"/>
              <a:t>+ 7,5% logo após o procedimento (P = 0,001</a:t>
            </a:r>
            <a:r>
              <a:rPr lang="pt-BR" dirty="0" smtClean="0"/>
              <a:t>)</a:t>
            </a:r>
          </a:p>
          <a:p>
            <a:r>
              <a:rPr lang="en-US" dirty="0" err="1" smtClean="0"/>
              <a:t>Grupo</a:t>
            </a:r>
            <a:r>
              <a:rPr lang="en-US" dirty="0" smtClean="0"/>
              <a:t> II: </a:t>
            </a:r>
            <a:r>
              <a:rPr lang="pt-BR" dirty="0"/>
              <a:t>saturação média passou de 81,8 + 8,9% </a:t>
            </a:r>
            <a:r>
              <a:rPr lang="pt-BR" dirty="0" smtClean="0"/>
              <a:t>para 91,3 </a:t>
            </a:r>
            <a:r>
              <a:rPr lang="pt-BR" dirty="0"/>
              <a:t>+ 8,7% (P = 0,01</a:t>
            </a:r>
            <a:r>
              <a:rPr lang="pt-BR" dirty="0" smtClean="0"/>
              <a:t>)</a:t>
            </a:r>
            <a:endParaRPr lang="pt-BR" dirty="0"/>
          </a:p>
          <a:p>
            <a:r>
              <a:rPr lang="pt-BR" dirty="0"/>
              <a:t>M</a:t>
            </a:r>
            <a:r>
              <a:rPr lang="pt-BR" dirty="0" smtClean="0"/>
              <a:t>enor </a:t>
            </a:r>
            <a:r>
              <a:rPr lang="pt-BR" dirty="0"/>
              <a:t>diâmetro do </a:t>
            </a:r>
            <a:r>
              <a:rPr lang="pt-BR" dirty="0" smtClean="0"/>
              <a:t>conduto passou </a:t>
            </a:r>
            <a:r>
              <a:rPr lang="pt-BR" dirty="0"/>
              <a:t>de uma média de 6,9 + 4,8 mm para 16,6 + 3,5 </a:t>
            </a:r>
            <a:r>
              <a:rPr lang="pt-BR" dirty="0" smtClean="0"/>
              <a:t>mm após </a:t>
            </a:r>
            <a:r>
              <a:rPr lang="pt-BR" dirty="0"/>
              <a:t>o procedimento (P = 0,02</a:t>
            </a:r>
            <a:r>
              <a:rPr lang="pt-BR" dirty="0" smtClean="0"/>
              <a:t>)</a:t>
            </a:r>
          </a:p>
          <a:p>
            <a:r>
              <a:rPr lang="pt-BR" dirty="0"/>
              <a:t>P</a:t>
            </a:r>
            <a:r>
              <a:rPr lang="pt-BR" dirty="0" smtClean="0"/>
              <a:t>aciente </a:t>
            </a:r>
            <a:r>
              <a:rPr lang="pt-BR" dirty="0"/>
              <a:t>que </a:t>
            </a:r>
            <a:r>
              <a:rPr lang="pt-BR" dirty="0" smtClean="0"/>
              <a:t>realizou ambos </a:t>
            </a:r>
            <a:r>
              <a:rPr lang="pt-BR" dirty="0"/>
              <a:t>os procedimentos simultaneamente teve </a:t>
            </a:r>
            <a:r>
              <a:rPr lang="pt-BR" dirty="0" smtClean="0"/>
              <a:t>aumento do </a:t>
            </a:r>
            <a:r>
              <a:rPr lang="pt-BR" dirty="0"/>
              <a:t>menor diâmetro do conduto de 11,7 mm para 16 </a:t>
            </a:r>
            <a:r>
              <a:rPr lang="pt-BR" dirty="0" smtClean="0"/>
              <a:t>mm e </a:t>
            </a:r>
            <a:r>
              <a:rPr lang="pt-BR" dirty="0"/>
              <a:t>melhora da saturação sistêmica, passando de 60% </a:t>
            </a:r>
            <a:r>
              <a:rPr lang="pt-BR" dirty="0" smtClean="0"/>
              <a:t>para 90</a:t>
            </a:r>
            <a:r>
              <a:rPr lang="pt-BR" dirty="0"/>
              <a:t>%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27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tratamento da obstrução de </a:t>
            </a:r>
            <a:r>
              <a:rPr lang="pt-BR" dirty="0" smtClean="0"/>
              <a:t>condutos por </a:t>
            </a:r>
            <a:r>
              <a:rPr lang="pt-BR" dirty="0"/>
              <a:t>meio do implante de </a:t>
            </a:r>
            <a:r>
              <a:rPr lang="pt-BR" dirty="0" err="1"/>
              <a:t>stents</a:t>
            </a:r>
            <a:r>
              <a:rPr lang="pt-BR" dirty="0"/>
              <a:t> não-recobertos e a </a:t>
            </a:r>
            <a:r>
              <a:rPr lang="pt-BR" dirty="0" smtClean="0"/>
              <a:t>oclusão de </a:t>
            </a:r>
            <a:r>
              <a:rPr lang="pt-BR" dirty="0"/>
              <a:t>fenestrações cirúrgicas com </a:t>
            </a:r>
            <a:r>
              <a:rPr lang="pt-BR" dirty="0" err="1"/>
              <a:t>stents</a:t>
            </a:r>
            <a:r>
              <a:rPr lang="pt-BR" dirty="0"/>
              <a:t> recobertos ou </a:t>
            </a:r>
            <a:r>
              <a:rPr lang="pt-BR" dirty="0" smtClean="0"/>
              <a:t>dispositivos de </a:t>
            </a:r>
            <a:r>
              <a:rPr lang="pt-BR" dirty="0" err="1" smtClean="0"/>
              <a:t>Amplatzer</a:t>
            </a:r>
            <a:r>
              <a:rPr lang="pt-BR" dirty="0" smtClean="0"/>
              <a:t> são </a:t>
            </a:r>
            <a:r>
              <a:rPr lang="pt-BR" dirty="0"/>
              <a:t>procedimentos seguros, </a:t>
            </a:r>
            <a:r>
              <a:rPr lang="pt-BR" dirty="0" smtClean="0"/>
              <a:t>com altos </a:t>
            </a:r>
            <a:r>
              <a:rPr lang="pt-BR" dirty="0"/>
              <a:t>índices de sucesso imediato e que se mantêm </a:t>
            </a:r>
            <a:r>
              <a:rPr lang="pt-BR" dirty="0" smtClean="0"/>
              <a:t>a médio </a:t>
            </a:r>
            <a:r>
              <a:rPr lang="pt-BR" dirty="0"/>
              <a:t>prazo</a:t>
            </a:r>
          </a:p>
        </p:txBody>
      </p:sp>
    </p:spTree>
    <p:extLst>
      <p:ext uri="{BB962C8B-B14F-4D97-AF65-F5344CB8AC3E}">
        <p14:creationId xmlns:p14="http://schemas.microsoft.com/office/powerpoint/2010/main" val="247726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8" t="31754" r="20385" b="41846"/>
          <a:stretch/>
        </p:blipFill>
        <p:spPr bwMode="auto">
          <a:xfrm>
            <a:off x="57292" y="1651451"/>
            <a:ext cx="9033277" cy="306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39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A fenestração na cirurgia de </a:t>
            </a:r>
            <a:r>
              <a:rPr lang="pt-BR" dirty="0" err="1"/>
              <a:t>Fontan</a:t>
            </a:r>
            <a:r>
              <a:rPr lang="pt-BR" dirty="0"/>
              <a:t> (CF) </a:t>
            </a:r>
            <a:r>
              <a:rPr lang="pt-BR" dirty="0" smtClean="0"/>
              <a:t>melhora o resultado </a:t>
            </a:r>
            <a:r>
              <a:rPr lang="pt-BR" dirty="0"/>
              <a:t>imediato no pós-operatório, por </a:t>
            </a:r>
            <a:r>
              <a:rPr lang="pt-BR" dirty="0" smtClean="0"/>
              <a:t>descompressão do </a:t>
            </a:r>
            <a:r>
              <a:rPr lang="pt-BR" dirty="0"/>
              <a:t>circuito venoso-pulmonar e aumento do débito </a:t>
            </a:r>
            <a:r>
              <a:rPr lang="pt-BR" dirty="0" smtClean="0"/>
              <a:t>cardíaco, a </a:t>
            </a:r>
            <a:r>
              <a:rPr lang="pt-BR" dirty="0"/>
              <a:t>despeito da </a:t>
            </a:r>
            <a:r>
              <a:rPr lang="pt-BR" dirty="0" err="1"/>
              <a:t>dessaturação</a:t>
            </a:r>
            <a:r>
              <a:rPr lang="pt-BR" dirty="0"/>
              <a:t> arterial de oxigênio e do </a:t>
            </a:r>
            <a:r>
              <a:rPr lang="pt-BR" dirty="0" smtClean="0"/>
              <a:t>risco de </a:t>
            </a:r>
            <a:r>
              <a:rPr lang="pt-BR" dirty="0"/>
              <a:t>embolia </a:t>
            </a:r>
            <a:r>
              <a:rPr lang="pt-BR" dirty="0" smtClean="0"/>
              <a:t>paradoxal</a:t>
            </a:r>
          </a:p>
          <a:p>
            <a:r>
              <a:rPr lang="pt-BR" dirty="0" smtClean="0"/>
              <a:t>Geralmente </a:t>
            </a:r>
            <a:r>
              <a:rPr lang="pt-BR" dirty="0"/>
              <a:t>as fenestrações </a:t>
            </a:r>
            <a:r>
              <a:rPr lang="pt-BR" dirty="0" smtClean="0"/>
              <a:t>são ocluídas </a:t>
            </a:r>
            <a:r>
              <a:rPr lang="pt-BR" dirty="0" err="1"/>
              <a:t>percutaneamente</a:t>
            </a:r>
            <a:r>
              <a:rPr lang="pt-BR" dirty="0"/>
              <a:t> no seguimento a médio </a:t>
            </a:r>
            <a:r>
              <a:rPr lang="pt-BR" dirty="0" smtClean="0"/>
              <a:t>prazo</a:t>
            </a:r>
          </a:p>
          <a:p>
            <a:r>
              <a:rPr lang="pt-BR" dirty="0" smtClean="0"/>
              <a:t>Este </a:t>
            </a:r>
            <a:r>
              <a:rPr lang="pt-BR" dirty="0"/>
              <a:t>estudo teve como objetivo relatar a experiência </a:t>
            </a:r>
            <a:r>
              <a:rPr lang="pt-BR" dirty="0" smtClean="0"/>
              <a:t>institucional na </a:t>
            </a:r>
            <a:r>
              <a:rPr lang="pt-BR" dirty="0"/>
              <a:t>oclusão percutânea da </a:t>
            </a:r>
            <a:r>
              <a:rPr lang="pt-BR" dirty="0" smtClean="0"/>
              <a:t>fenestração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600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Métodos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Estudo descritivo longitudinal, observacional, </a:t>
            </a:r>
            <a:r>
              <a:rPr lang="pt-BR" dirty="0" smtClean="0"/>
              <a:t>retrospectivo, de </a:t>
            </a:r>
            <a:r>
              <a:rPr lang="pt-BR" dirty="0"/>
              <a:t>uma </a:t>
            </a:r>
            <a:r>
              <a:rPr lang="pt-BR" sz="3400" dirty="0"/>
              <a:t>coorte não-consecutiva de </a:t>
            </a:r>
            <a:r>
              <a:rPr lang="pt-BR" sz="3400" dirty="0" smtClean="0"/>
              <a:t>pacientes</a:t>
            </a:r>
          </a:p>
          <a:p>
            <a:r>
              <a:rPr lang="pt-BR" sz="3400" dirty="0" smtClean="0"/>
              <a:t>O procedimento </a:t>
            </a:r>
            <a:r>
              <a:rPr lang="pt-BR" sz="3400" dirty="0"/>
              <a:t>foi realizado sob anestesia geral com </a:t>
            </a:r>
            <a:r>
              <a:rPr lang="pt-BR" sz="3400" dirty="0" smtClean="0"/>
              <a:t>a ajuda </a:t>
            </a:r>
            <a:r>
              <a:rPr lang="pt-BR" sz="3400" dirty="0"/>
              <a:t>de </a:t>
            </a:r>
            <a:r>
              <a:rPr lang="pt-BR" sz="3400" dirty="0" err="1"/>
              <a:t>ecocardiograma</a:t>
            </a:r>
            <a:r>
              <a:rPr lang="pt-BR" sz="3400" dirty="0"/>
              <a:t> </a:t>
            </a:r>
            <a:r>
              <a:rPr lang="pt-BR" sz="3400" dirty="0" err="1" smtClean="0"/>
              <a:t>transesofágico</a:t>
            </a:r>
            <a:endParaRPr lang="pt-BR" sz="3400" dirty="0" smtClean="0"/>
          </a:p>
          <a:p>
            <a:r>
              <a:rPr lang="pt-BR" sz="3400" dirty="0" smtClean="0"/>
              <a:t>O </a:t>
            </a:r>
            <a:r>
              <a:rPr lang="pt-BR" sz="3400" dirty="0"/>
              <a:t>teste de </a:t>
            </a:r>
            <a:r>
              <a:rPr lang="pt-BR" sz="3400" dirty="0" smtClean="0"/>
              <a:t>oclusão da </a:t>
            </a:r>
            <a:r>
              <a:rPr lang="pt-BR" sz="3400" dirty="0"/>
              <a:t>fenestração com cateter </a:t>
            </a:r>
            <a:r>
              <a:rPr lang="pt-BR" sz="3400" dirty="0" err="1"/>
              <a:t>Bermann</a:t>
            </a:r>
            <a:r>
              <a:rPr lang="pt-BR" sz="3400" dirty="0"/>
              <a:t> angiográfico foi </a:t>
            </a:r>
            <a:r>
              <a:rPr lang="pt-BR" sz="3400" dirty="0" smtClean="0"/>
              <a:t>realizado antes </a:t>
            </a:r>
            <a:r>
              <a:rPr lang="pt-BR" sz="3400" dirty="0"/>
              <a:t>da </a:t>
            </a:r>
            <a:r>
              <a:rPr lang="pt-BR" sz="3400" dirty="0" smtClean="0"/>
              <a:t>intervenção</a:t>
            </a:r>
          </a:p>
          <a:p>
            <a:r>
              <a:rPr lang="pt-BR" sz="3400" dirty="0"/>
              <a:t>No caso de elevação da pressão venosa do circuito de </a:t>
            </a:r>
            <a:r>
              <a:rPr lang="pt-BR" sz="3400" dirty="0" err="1"/>
              <a:t>Fontan</a:t>
            </a:r>
            <a:r>
              <a:rPr lang="pt-BR" sz="3400" dirty="0"/>
              <a:t> de 4-5 mmHg para valores superiores a 18-20 mmHg, acompanhada de redução &gt; 20% do débito cardíaco (avaliado pelo método de </a:t>
            </a:r>
            <a:r>
              <a:rPr lang="pt-BR" sz="3400" dirty="0" err="1"/>
              <a:t>Fick</a:t>
            </a:r>
            <a:r>
              <a:rPr lang="pt-BR" sz="3400" dirty="0"/>
              <a:t> e da diferença arteriovenosa de oxigênio) e &gt; 20% da pressão arterial sistêmica, o procedimento era contraindicado</a:t>
            </a:r>
            <a:endParaRPr lang="pt-BR" sz="3400" dirty="0" smtClean="0"/>
          </a:p>
          <a:p>
            <a:r>
              <a:rPr lang="pt-BR" sz="3400" dirty="0" smtClean="0"/>
              <a:t>Diferentes </a:t>
            </a:r>
            <a:r>
              <a:rPr lang="pt-BR" sz="3400" dirty="0"/>
              <a:t>técnicas e </a:t>
            </a:r>
            <a:r>
              <a:rPr lang="pt-BR" sz="3400" dirty="0" smtClean="0"/>
              <a:t>dispositivos foram </a:t>
            </a:r>
            <a:r>
              <a:rPr lang="pt-BR" sz="3400" dirty="0"/>
              <a:t>empregados para a oclusão da </a:t>
            </a:r>
            <a:r>
              <a:rPr lang="pt-BR" sz="3400" dirty="0" smtClean="0"/>
              <a:t>fenestração</a:t>
            </a:r>
            <a:endParaRPr lang="pt-BR" sz="3400" dirty="0"/>
          </a:p>
        </p:txBody>
      </p:sp>
    </p:spTree>
    <p:extLst>
      <p:ext uri="{BB962C8B-B14F-4D97-AF65-F5344CB8AC3E}">
        <p14:creationId xmlns:p14="http://schemas.microsoft.com/office/powerpoint/2010/main" val="15519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derivação</a:t>
            </a:r>
            <a:r>
              <a:rPr lang="en-US" dirty="0"/>
              <a:t> </a:t>
            </a:r>
            <a:r>
              <a:rPr lang="en-US" dirty="0" err="1"/>
              <a:t>cavopulmonar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err="1"/>
              <a:t>Amodeo</a:t>
            </a:r>
            <a:r>
              <a:rPr lang="pt-BR" dirty="0"/>
              <a:t> et al</a:t>
            </a:r>
            <a:r>
              <a:rPr lang="pt-BR" dirty="0" smtClean="0"/>
              <a:t>.: demonstraram </a:t>
            </a:r>
            <a:r>
              <a:rPr lang="pt-BR" dirty="0"/>
              <a:t>que o fluxo da veia cava inferior </a:t>
            </a:r>
            <a:r>
              <a:rPr lang="pt-BR" dirty="0" smtClean="0"/>
              <a:t>dirigido para </a:t>
            </a:r>
            <a:r>
              <a:rPr lang="pt-BR" dirty="0"/>
              <a:t>o </a:t>
            </a:r>
            <a:r>
              <a:rPr lang="pt-BR" dirty="0" smtClean="0"/>
              <a:t>ramo esquerdo </a:t>
            </a:r>
            <a:r>
              <a:rPr lang="pt-BR" dirty="0"/>
              <a:t>da artéria cria efeito de </a:t>
            </a:r>
            <a:r>
              <a:rPr lang="pt-BR" dirty="0" err="1"/>
              <a:t>vortex</a:t>
            </a:r>
            <a:r>
              <a:rPr lang="pt-BR" dirty="0"/>
              <a:t>, </a:t>
            </a:r>
            <a:r>
              <a:rPr lang="pt-BR" dirty="0" smtClean="0"/>
              <a:t>que ajuda </a:t>
            </a:r>
            <a:r>
              <a:rPr lang="pt-BR" dirty="0"/>
              <a:t>na distribuição de fluxo entre os ramos pulmonares </a:t>
            </a:r>
            <a:r>
              <a:rPr lang="pt-BR" dirty="0" smtClean="0"/>
              <a:t>e provê </a:t>
            </a:r>
            <a:r>
              <a:rPr lang="pt-BR" dirty="0"/>
              <a:t>um padrão mais favorável de economia de </a:t>
            </a:r>
            <a:r>
              <a:rPr lang="pt-BR" dirty="0" smtClean="0"/>
              <a:t>energia</a:t>
            </a:r>
          </a:p>
          <a:p>
            <a:r>
              <a:rPr lang="en-US" dirty="0" smtClean="0"/>
              <a:t> </a:t>
            </a:r>
            <a:r>
              <a:rPr lang="pt-BR" dirty="0" smtClean="0"/>
              <a:t> TÉCNICA CIRÚRGICA: conduto </a:t>
            </a:r>
            <a:r>
              <a:rPr lang="pt-BR" dirty="0" err="1" smtClean="0"/>
              <a:t>politetrafluoroetileno</a:t>
            </a:r>
            <a:r>
              <a:rPr lang="pt-BR" dirty="0" smtClean="0"/>
              <a:t> (PTFE</a:t>
            </a:r>
            <a:r>
              <a:rPr lang="pt-BR" dirty="0"/>
              <a:t>) é interposto entre a veia cava inferior e </a:t>
            </a:r>
            <a:r>
              <a:rPr lang="pt-BR" dirty="0" smtClean="0"/>
              <a:t>artéria pulmonar</a:t>
            </a:r>
            <a:r>
              <a:rPr lang="pt-BR" dirty="0"/>
              <a:t>, cursando pelo interior do átrio direito, </a:t>
            </a:r>
            <a:r>
              <a:rPr lang="pt-BR" dirty="0" smtClean="0"/>
              <a:t>através do forame </a:t>
            </a:r>
            <a:r>
              <a:rPr lang="pt-BR" dirty="0"/>
              <a:t>oval em direção ao teto do átrio esquerdo, </a:t>
            </a:r>
            <a:r>
              <a:rPr lang="pt-BR" dirty="0" smtClean="0"/>
              <a:t>por onde </a:t>
            </a:r>
            <a:r>
              <a:rPr lang="pt-BR" dirty="0"/>
              <a:t>é exteriorizado e anastomosado ao tronco ou </a:t>
            </a:r>
            <a:r>
              <a:rPr lang="pt-BR" dirty="0" smtClean="0"/>
              <a:t>ramo esquerdo </a:t>
            </a:r>
            <a:r>
              <a:rPr lang="pt-BR" dirty="0"/>
              <a:t>de artéria </a:t>
            </a:r>
            <a:r>
              <a:rPr lang="pt-BR" dirty="0" smtClean="0"/>
              <a:t>pulmonar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85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Indicação de oclusão da fenestração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Indicada </a:t>
            </a:r>
            <a:r>
              <a:rPr lang="pt-BR" dirty="0"/>
              <a:t>na presença de cianose </a:t>
            </a:r>
            <a:r>
              <a:rPr lang="pt-BR" dirty="0" smtClean="0"/>
              <a:t>e </a:t>
            </a:r>
            <a:r>
              <a:rPr lang="pt-BR" dirty="0" err="1" smtClean="0"/>
              <a:t>dessaturação</a:t>
            </a:r>
            <a:r>
              <a:rPr lang="pt-BR" dirty="0" smtClean="0"/>
              <a:t> </a:t>
            </a:r>
            <a:r>
              <a:rPr lang="pt-BR" dirty="0"/>
              <a:t>significativa (&lt; 80-85%) em condições basais, com piora no exercício, acompanhada de </a:t>
            </a:r>
            <a:r>
              <a:rPr lang="pt-BR" dirty="0" err="1"/>
              <a:t>hemoconcentração</a:t>
            </a:r>
            <a:r>
              <a:rPr lang="pt-BR" dirty="0"/>
              <a:t> e sintomas de fadiga e </a:t>
            </a:r>
            <a:r>
              <a:rPr lang="pt-BR" dirty="0" err="1" smtClean="0"/>
              <a:t>dispnéia</a:t>
            </a:r>
            <a:r>
              <a:rPr lang="pt-BR" dirty="0" smtClean="0"/>
              <a:t> </a:t>
            </a:r>
            <a:r>
              <a:rPr lang="pt-BR" dirty="0"/>
              <a:t>ou evidências de embolia paradoxal prévia (acidentes vasculares ou abscessos cerebrais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70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/>
              <a:t>Entre abril de 2004 e dezembro de 2010, </a:t>
            </a:r>
            <a:r>
              <a:rPr lang="pt-BR" dirty="0" smtClean="0"/>
              <a:t>12 pacientes </a:t>
            </a:r>
            <a:r>
              <a:rPr lang="pt-BR" dirty="0"/>
              <a:t>(média de idade, 103,1 + 88,6 meses; </a:t>
            </a:r>
            <a:r>
              <a:rPr lang="pt-BR" dirty="0" smtClean="0"/>
              <a:t>peso, 29,9 </a:t>
            </a:r>
            <a:r>
              <a:rPr lang="pt-BR" dirty="0"/>
              <a:t>+ 12,7 kg) submetidos a CF (10 tubos </a:t>
            </a:r>
            <a:r>
              <a:rPr lang="pt-BR" dirty="0" err="1" smtClean="0"/>
              <a:t>extracardíacos</a:t>
            </a:r>
            <a:r>
              <a:rPr lang="pt-BR" dirty="0" smtClean="0"/>
              <a:t>, 2 </a:t>
            </a:r>
            <a:r>
              <a:rPr lang="pt-BR" dirty="0"/>
              <a:t>túneis </a:t>
            </a:r>
            <a:r>
              <a:rPr lang="pt-BR" dirty="0" err="1"/>
              <a:t>intra-atriais</a:t>
            </a:r>
            <a:r>
              <a:rPr lang="pt-BR" dirty="0"/>
              <a:t>) foram tratados 44,1 + 26,7 meses </a:t>
            </a:r>
            <a:r>
              <a:rPr lang="pt-BR" dirty="0" smtClean="0"/>
              <a:t>após a CF</a:t>
            </a:r>
          </a:p>
          <a:p>
            <a:r>
              <a:rPr lang="pt-BR" dirty="0" smtClean="0"/>
              <a:t>Um </a:t>
            </a:r>
            <a:r>
              <a:rPr lang="pt-BR" dirty="0"/>
              <a:t>paciente não tolerou o teste de oclusão com </a:t>
            </a:r>
            <a:r>
              <a:rPr lang="pt-BR" dirty="0" smtClean="0"/>
              <a:t>o balão</a:t>
            </a:r>
            <a:r>
              <a:rPr lang="pt-BR" dirty="0"/>
              <a:t>, sendo contraindicado o </a:t>
            </a:r>
            <a:r>
              <a:rPr lang="pt-BR" dirty="0" smtClean="0"/>
              <a:t>procedimento</a:t>
            </a:r>
          </a:p>
          <a:p>
            <a:r>
              <a:rPr lang="pt-BR" dirty="0" smtClean="0"/>
              <a:t>As próteses utilizadas </a:t>
            </a:r>
            <a:r>
              <a:rPr lang="pt-BR" dirty="0"/>
              <a:t>foram: </a:t>
            </a:r>
            <a:r>
              <a:rPr lang="pt-BR" dirty="0" err="1"/>
              <a:t>HelexTM</a:t>
            </a:r>
            <a:r>
              <a:rPr lang="pt-BR" dirty="0"/>
              <a:t> (4 pacientes), </a:t>
            </a:r>
            <a:r>
              <a:rPr lang="pt-BR" dirty="0" err="1"/>
              <a:t>AmplatzerTM</a:t>
            </a:r>
            <a:r>
              <a:rPr lang="pt-BR" dirty="0"/>
              <a:t> (2 pacientes</a:t>
            </a:r>
            <a:r>
              <a:rPr lang="pt-BR" dirty="0" smtClean="0"/>
              <a:t>), </a:t>
            </a:r>
            <a:r>
              <a:rPr lang="pt-BR" dirty="0" err="1" smtClean="0"/>
              <a:t>Cardia</a:t>
            </a:r>
            <a:r>
              <a:rPr lang="pt-BR" dirty="0" smtClean="0"/>
              <a:t> </a:t>
            </a:r>
            <a:r>
              <a:rPr lang="pt-BR" dirty="0" err="1"/>
              <a:t>AtriaseptTM</a:t>
            </a:r>
            <a:r>
              <a:rPr lang="pt-BR" dirty="0"/>
              <a:t> (2 pacientes), </a:t>
            </a:r>
            <a:r>
              <a:rPr lang="pt-BR" dirty="0" err="1"/>
              <a:t>FigullaTM</a:t>
            </a:r>
            <a:r>
              <a:rPr lang="pt-BR" dirty="0"/>
              <a:t> (1 paciente</a:t>
            </a:r>
            <a:r>
              <a:rPr lang="pt-BR" dirty="0" smtClean="0"/>
              <a:t>), </a:t>
            </a:r>
            <a:r>
              <a:rPr lang="pt-BR" dirty="0" err="1" smtClean="0"/>
              <a:t>CeraTM</a:t>
            </a:r>
            <a:r>
              <a:rPr lang="pt-BR" dirty="0" smtClean="0"/>
              <a:t> </a:t>
            </a:r>
            <a:r>
              <a:rPr lang="pt-BR" dirty="0"/>
              <a:t>(1 paciente), e 1 </a:t>
            </a:r>
            <a:r>
              <a:rPr lang="pt-BR" dirty="0" err="1"/>
              <a:t>stent</a:t>
            </a:r>
            <a:r>
              <a:rPr lang="pt-BR" dirty="0"/>
              <a:t> coberto </a:t>
            </a:r>
            <a:r>
              <a:rPr lang="pt-BR" dirty="0" err="1" smtClean="0"/>
              <a:t>Cheatham-PlatinumTM</a:t>
            </a:r>
            <a:endParaRPr lang="pt-BR" dirty="0"/>
          </a:p>
          <a:p>
            <a:r>
              <a:rPr lang="pt-BR" dirty="0"/>
              <a:t>Após a oclusão da fenestração, a saturação de </a:t>
            </a:r>
            <a:r>
              <a:rPr lang="pt-BR" dirty="0" smtClean="0"/>
              <a:t>oxigênio aumentou </a:t>
            </a:r>
            <a:r>
              <a:rPr lang="pt-BR" dirty="0"/>
              <a:t>significativamente (82,1 + 6,5% para 95,2 </a:t>
            </a:r>
            <a:r>
              <a:rPr lang="pt-BR" dirty="0" smtClean="0"/>
              <a:t>+ 3,2</a:t>
            </a:r>
            <a:r>
              <a:rPr lang="pt-BR" dirty="0"/>
              <a:t>%), sem </a:t>
            </a:r>
            <a:r>
              <a:rPr lang="pt-BR" dirty="0" smtClean="0"/>
              <a:t>aumento significativo </a:t>
            </a:r>
            <a:r>
              <a:rPr lang="pt-BR" dirty="0"/>
              <a:t>da pressão venosa </a:t>
            </a:r>
            <a:r>
              <a:rPr lang="pt-BR" dirty="0" smtClean="0"/>
              <a:t>central (12,4 </a:t>
            </a:r>
            <a:r>
              <a:rPr lang="pt-BR" dirty="0"/>
              <a:t>+ 2,6 mmHg para 14,5 + 2,3 mmHg) nem </a:t>
            </a:r>
            <a:r>
              <a:rPr lang="pt-BR" dirty="0" smtClean="0"/>
              <a:t>queda do </a:t>
            </a:r>
            <a:r>
              <a:rPr lang="pt-BR" dirty="0"/>
              <a:t>débito </a:t>
            </a:r>
            <a:r>
              <a:rPr lang="pt-BR" dirty="0" smtClean="0"/>
              <a:t>cardíaco</a:t>
            </a:r>
          </a:p>
          <a:p>
            <a:r>
              <a:rPr lang="pt-BR" dirty="0" smtClean="0"/>
              <a:t>Após </a:t>
            </a:r>
            <a:r>
              <a:rPr lang="pt-BR" dirty="0"/>
              <a:t>o procedimento foi </a:t>
            </a:r>
            <a:r>
              <a:rPr lang="pt-BR" dirty="0" smtClean="0"/>
              <a:t>observado shunt </a:t>
            </a:r>
            <a:r>
              <a:rPr lang="pt-BR" dirty="0"/>
              <a:t>residual imediato em 5 pacientes, que </a:t>
            </a:r>
            <a:r>
              <a:rPr lang="pt-BR" dirty="0" smtClean="0"/>
              <a:t>desapareceu antes da alta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228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3" t="15508" r="20269" b="44127"/>
          <a:stretch/>
        </p:blipFill>
        <p:spPr bwMode="auto">
          <a:xfrm>
            <a:off x="395536" y="1032622"/>
            <a:ext cx="8424936" cy="449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35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6" t="55385" r="20154" b="17292"/>
          <a:stretch/>
        </p:blipFill>
        <p:spPr bwMode="auto">
          <a:xfrm>
            <a:off x="251520" y="1844824"/>
            <a:ext cx="8699397" cy="30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4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4" t="17538" r="20961" b="48862"/>
          <a:stretch/>
        </p:blipFill>
        <p:spPr bwMode="auto">
          <a:xfrm>
            <a:off x="251520" y="1772816"/>
            <a:ext cx="8592761" cy="389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90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3" t="50000" r="20730" b="14338"/>
          <a:stretch/>
        </p:blipFill>
        <p:spPr bwMode="auto">
          <a:xfrm>
            <a:off x="179512" y="1484784"/>
            <a:ext cx="8738429" cy="415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82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1" t="22892" r="20616" b="35754"/>
          <a:stretch/>
        </p:blipFill>
        <p:spPr bwMode="auto">
          <a:xfrm>
            <a:off x="251520" y="1111779"/>
            <a:ext cx="8611708" cy="469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74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6" t="17538" r="20500" b="31508"/>
          <a:stretch/>
        </p:blipFill>
        <p:spPr bwMode="auto">
          <a:xfrm>
            <a:off x="151804" y="404664"/>
            <a:ext cx="8879991" cy="593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08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2" t="25955" r="21343" b="31955"/>
          <a:stretch/>
        </p:blipFill>
        <p:spPr bwMode="auto">
          <a:xfrm>
            <a:off x="318454" y="836711"/>
            <a:ext cx="8551270" cy="484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17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0" t="40246" r="20615" b="24308"/>
          <a:stretch/>
        </p:blipFill>
        <p:spPr bwMode="auto">
          <a:xfrm>
            <a:off x="251520" y="1389286"/>
            <a:ext cx="8634890" cy="399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</a:t>
            </a:r>
            <a:r>
              <a:rPr lang="en-US" dirty="0" err="1" smtClean="0"/>
              <a:t>ngiografias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3" t="20045" r="32761" b="45567"/>
          <a:stretch/>
        </p:blipFill>
        <p:spPr bwMode="auto">
          <a:xfrm>
            <a:off x="251519" y="1340768"/>
            <a:ext cx="4476465" cy="262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9" t="57415" r="36539" b="6585"/>
          <a:stretch/>
        </p:blipFill>
        <p:spPr bwMode="auto">
          <a:xfrm>
            <a:off x="4211960" y="3860482"/>
            <a:ext cx="4068903" cy="284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58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A oclusão percutânea da fenestração no pós-operatório tardio da cirurgia de </a:t>
            </a:r>
            <a:r>
              <a:rPr lang="pt-BR" dirty="0" err="1"/>
              <a:t>Fontan</a:t>
            </a:r>
            <a:r>
              <a:rPr lang="pt-BR" dirty="0"/>
              <a:t> pode ser realizada de maneira segura e efetiva com ampla variedade de técnicas e dispositivos, resultando na (quase) normalização dos níveis de saturação </a:t>
            </a:r>
            <a:r>
              <a:rPr lang="pt-BR" dirty="0" smtClean="0"/>
              <a:t>arterial</a:t>
            </a:r>
          </a:p>
          <a:p>
            <a:r>
              <a:rPr lang="pt-BR" dirty="0" smtClean="0"/>
              <a:t>Acredita-se </a:t>
            </a:r>
            <a:r>
              <a:rPr lang="pt-BR" dirty="0"/>
              <a:t>que esse tipo de procedimento deva ser realizado após teste de oclusão temporário, em centros com experiência na utilização de dispositivos para fechamento de defeitos septais e com auxílio do </a:t>
            </a:r>
            <a:r>
              <a:rPr lang="pt-BR" dirty="0" err="1"/>
              <a:t>ecocardiograma</a:t>
            </a:r>
            <a:r>
              <a:rPr lang="pt-BR" dirty="0"/>
              <a:t> </a:t>
            </a:r>
            <a:r>
              <a:rPr lang="pt-BR" dirty="0" err="1" smtClean="0"/>
              <a:t>transesofágico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960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Obrigado !!</a:t>
            </a:r>
            <a:endParaRPr lang="pt-BR" sz="9600" dirty="0"/>
          </a:p>
        </p:txBody>
      </p:sp>
    </p:spTree>
    <p:extLst>
      <p:ext uri="{BB962C8B-B14F-4D97-AF65-F5344CB8AC3E}">
        <p14:creationId xmlns:p14="http://schemas.microsoft.com/office/powerpoint/2010/main" val="80931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Métodos</a:t>
            </a: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Desenho</a:t>
            </a:r>
            <a:r>
              <a:rPr lang="en-US" dirty="0"/>
              <a:t> </a:t>
            </a:r>
            <a:r>
              <a:rPr lang="en-US" dirty="0" smtClean="0"/>
              <a:t>do </a:t>
            </a:r>
            <a:r>
              <a:rPr lang="en-US" dirty="0" err="1" smtClean="0"/>
              <a:t>estudo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2062" r="10234" b="30625"/>
          <a:stretch/>
        </p:blipFill>
        <p:spPr bwMode="auto">
          <a:xfrm>
            <a:off x="1043608" y="2283621"/>
            <a:ext cx="6931873" cy="406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97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Indicações</a:t>
            </a:r>
            <a:r>
              <a:rPr lang="en-US" dirty="0" smtClean="0"/>
              <a:t> de </a:t>
            </a:r>
            <a:r>
              <a:rPr lang="en-US" dirty="0" err="1" smtClean="0"/>
              <a:t>Operação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7" t="40687" r="40000" b="34375"/>
          <a:stretch/>
        </p:blipFill>
        <p:spPr bwMode="auto">
          <a:xfrm>
            <a:off x="821033" y="1268760"/>
            <a:ext cx="765234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09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Técnica operatória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2800" dirty="0"/>
              <a:t>Todos os pacientes estudados </a:t>
            </a:r>
            <a:r>
              <a:rPr lang="pt-BR" sz="2800" dirty="0" smtClean="0"/>
              <a:t>foram previamente submetidos </a:t>
            </a:r>
            <a:r>
              <a:rPr lang="pt-BR" sz="2800" dirty="0"/>
              <a:t>à cirurgia </a:t>
            </a:r>
            <a:r>
              <a:rPr lang="pt-BR" sz="2800" dirty="0" smtClean="0"/>
              <a:t>de anastomose </a:t>
            </a:r>
            <a:r>
              <a:rPr lang="pt-BR" sz="2800" dirty="0" err="1" smtClean="0"/>
              <a:t>cavopulmonar</a:t>
            </a:r>
            <a:r>
              <a:rPr lang="pt-BR" sz="2800" dirty="0" smtClean="0"/>
              <a:t> bidirecional (procedimento </a:t>
            </a:r>
            <a:r>
              <a:rPr lang="pt-BR" sz="2800" dirty="0"/>
              <a:t>de Glenn), com ou sem </a:t>
            </a:r>
            <a:r>
              <a:rPr lang="pt-BR" sz="2800" dirty="0" smtClean="0"/>
              <a:t>a manutenção </a:t>
            </a:r>
            <a:r>
              <a:rPr lang="pt-BR" sz="2800" dirty="0"/>
              <a:t>de fluxo </a:t>
            </a:r>
            <a:r>
              <a:rPr lang="pt-BR" sz="2800" dirty="0" smtClean="0"/>
              <a:t>acessório</a:t>
            </a:r>
          </a:p>
          <a:p>
            <a:r>
              <a:rPr lang="pt-BR" sz="2800" dirty="0" smtClean="0"/>
              <a:t>Grupo I - </a:t>
            </a:r>
            <a:r>
              <a:rPr lang="pt-BR" sz="2800" dirty="0"/>
              <a:t>técnica de túnel lateral, a </a:t>
            </a:r>
            <a:r>
              <a:rPr lang="pt-BR" sz="2800" dirty="0" smtClean="0"/>
              <a:t>área correspondente ao coto </a:t>
            </a:r>
            <a:r>
              <a:rPr lang="pt-BR" sz="2800" dirty="0"/>
              <a:t>proximal da veia cava </a:t>
            </a:r>
            <a:r>
              <a:rPr lang="pt-BR" sz="2800" dirty="0" smtClean="0"/>
              <a:t>superior anastomosada à face </a:t>
            </a:r>
            <a:r>
              <a:rPr lang="pt-BR" sz="2800" dirty="0"/>
              <a:t>inferior do ramo direito da artéria </a:t>
            </a:r>
            <a:r>
              <a:rPr lang="pt-BR" sz="2800" dirty="0" smtClean="0"/>
              <a:t>pulmonar</a:t>
            </a:r>
          </a:p>
          <a:p>
            <a:r>
              <a:rPr lang="pt-BR" sz="2800" dirty="0" smtClean="0"/>
              <a:t>Após </a:t>
            </a:r>
            <a:r>
              <a:rPr lang="pt-BR" sz="2800" dirty="0" err="1" smtClean="0"/>
              <a:t>atriotomia</a:t>
            </a:r>
            <a:r>
              <a:rPr lang="pt-BR" sz="2800" dirty="0" smtClean="0"/>
              <a:t> </a:t>
            </a:r>
            <a:r>
              <a:rPr lang="pt-BR" sz="2800" dirty="0"/>
              <a:t>direita, remendo de pericárdio </a:t>
            </a:r>
            <a:r>
              <a:rPr lang="pt-BR" sz="2800" dirty="0" smtClean="0"/>
              <a:t>bovino suturado </a:t>
            </a:r>
            <a:r>
              <a:rPr lang="pt-BR" sz="2800" dirty="0"/>
              <a:t>ao redor do orifício interno da veia cava inferior </a:t>
            </a:r>
            <a:r>
              <a:rPr lang="pt-BR" sz="2800" dirty="0" smtClean="0"/>
              <a:t>e continua superiormente </a:t>
            </a:r>
            <a:r>
              <a:rPr lang="pt-BR" sz="2800" dirty="0"/>
              <a:t>à frente das veias </a:t>
            </a:r>
            <a:r>
              <a:rPr lang="pt-BR" sz="2800" dirty="0" smtClean="0"/>
              <a:t>pulmonares direitas </a:t>
            </a:r>
            <a:r>
              <a:rPr lang="pt-BR" sz="2800" dirty="0"/>
              <a:t>contornando o orifício interno da veia cava superior</a:t>
            </a:r>
          </a:p>
        </p:txBody>
      </p:sp>
    </p:spTree>
    <p:extLst>
      <p:ext uri="{BB962C8B-B14F-4D97-AF65-F5344CB8AC3E}">
        <p14:creationId xmlns:p14="http://schemas.microsoft.com/office/powerpoint/2010/main" val="322759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Técnica operatória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Grupo</a:t>
            </a:r>
            <a:r>
              <a:rPr lang="en-US" dirty="0" smtClean="0"/>
              <a:t> II - </a:t>
            </a:r>
            <a:r>
              <a:rPr lang="pt-BR" dirty="0"/>
              <a:t>prótese de </a:t>
            </a:r>
            <a:r>
              <a:rPr lang="pt-BR" dirty="0" err="1"/>
              <a:t>Dacron</a:t>
            </a:r>
            <a:r>
              <a:rPr lang="pt-BR" dirty="0"/>
              <a:t> </a:t>
            </a:r>
            <a:r>
              <a:rPr lang="pt-BR" dirty="0" smtClean="0"/>
              <a:t>de 18 </a:t>
            </a:r>
            <a:r>
              <a:rPr lang="pt-BR" dirty="0"/>
              <a:t>a 24 mm, interposta entre a veia cava inferior e a face </a:t>
            </a:r>
            <a:r>
              <a:rPr lang="pt-BR" dirty="0" smtClean="0"/>
              <a:t>inferior do </a:t>
            </a:r>
            <a:r>
              <a:rPr lang="pt-BR" dirty="0"/>
              <a:t>ramo direito de artéria </a:t>
            </a:r>
            <a:r>
              <a:rPr lang="pt-BR" dirty="0" smtClean="0"/>
              <a:t>pulmonar</a:t>
            </a:r>
          </a:p>
          <a:p>
            <a:r>
              <a:rPr lang="pt-BR" dirty="0"/>
              <a:t>V</a:t>
            </a:r>
            <a:r>
              <a:rPr lang="pt-BR" dirty="0" smtClean="0"/>
              <a:t>eia </a:t>
            </a:r>
            <a:r>
              <a:rPr lang="pt-BR" dirty="0"/>
              <a:t>cava inferior </a:t>
            </a:r>
            <a:r>
              <a:rPr lang="pt-BR" dirty="0" err="1" smtClean="0"/>
              <a:t>transseccionada</a:t>
            </a:r>
            <a:r>
              <a:rPr lang="pt-BR" dirty="0" smtClean="0"/>
              <a:t> </a:t>
            </a:r>
            <a:r>
              <a:rPr lang="pt-BR" dirty="0"/>
              <a:t>ao nível da junção </a:t>
            </a:r>
            <a:r>
              <a:rPr lang="pt-BR" dirty="0" err="1"/>
              <a:t>cavoatrial</a:t>
            </a:r>
            <a:r>
              <a:rPr lang="pt-BR" dirty="0"/>
              <a:t> e </a:t>
            </a:r>
            <a:r>
              <a:rPr lang="pt-BR" dirty="0" smtClean="0"/>
              <a:t>anastomosada ao conduto</a:t>
            </a:r>
            <a:r>
              <a:rPr lang="pt-BR" dirty="0"/>
              <a:t>, que </a:t>
            </a:r>
            <a:r>
              <a:rPr lang="pt-BR" dirty="0" smtClean="0"/>
              <a:t>passa </a:t>
            </a:r>
            <a:r>
              <a:rPr lang="pt-BR" dirty="0"/>
              <a:t>ao lado do átrio direito até </a:t>
            </a:r>
            <a:r>
              <a:rPr lang="pt-BR" dirty="0" smtClean="0"/>
              <a:t>alcançar a </a:t>
            </a:r>
            <a:r>
              <a:rPr lang="pt-BR" dirty="0"/>
              <a:t>artéria </a:t>
            </a:r>
            <a:r>
              <a:rPr lang="pt-BR" dirty="0" smtClean="0"/>
              <a:t>pulmonar</a:t>
            </a:r>
          </a:p>
          <a:p>
            <a:r>
              <a:rPr lang="pt-BR" dirty="0" smtClean="0"/>
              <a:t>Coto </a:t>
            </a:r>
            <a:r>
              <a:rPr lang="pt-BR" dirty="0"/>
              <a:t>proximal da veia cava </a:t>
            </a:r>
            <a:r>
              <a:rPr lang="pt-BR" dirty="0" smtClean="0"/>
              <a:t>inferior fechado </a:t>
            </a:r>
            <a:r>
              <a:rPr lang="pt-BR" dirty="0"/>
              <a:t>com sutura </a:t>
            </a:r>
            <a:r>
              <a:rPr lang="pt-BR" dirty="0" smtClean="0"/>
              <a:t>direta</a:t>
            </a:r>
          </a:p>
          <a:p>
            <a:r>
              <a:rPr lang="pt-BR" dirty="0"/>
              <a:t>F</a:t>
            </a:r>
            <a:r>
              <a:rPr lang="pt-BR" dirty="0" smtClean="0"/>
              <a:t>ace </a:t>
            </a:r>
            <a:r>
              <a:rPr lang="pt-BR" dirty="0"/>
              <a:t>do conduto em </a:t>
            </a:r>
            <a:r>
              <a:rPr lang="pt-BR" dirty="0" smtClean="0"/>
              <a:t>contato com </a:t>
            </a:r>
            <a:r>
              <a:rPr lang="pt-BR" dirty="0"/>
              <a:t>o átrio </a:t>
            </a:r>
            <a:r>
              <a:rPr lang="pt-BR" dirty="0" smtClean="0"/>
              <a:t>direito criada </a:t>
            </a:r>
            <a:r>
              <a:rPr lang="pt-BR" dirty="0"/>
              <a:t>fenestração de 4 </a:t>
            </a:r>
            <a:r>
              <a:rPr lang="pt-BR" dirty="0" smtClean="0"/>
              <a:t>mm</a:t>
            </a:r>
          </a:p>
          <a:p>
            <a:r>
              <a:rPr lang="pt-BR" dirty="0"/>
              <a:t>Parte </a:t>
            </a:r>
            <a:r>
              <a:rPr lang="pt-BR" dirty="0" smtClean="0"/>
              <a:t>da parede </a:t>
            </a:r>
            <a:r>
              <a:rPr lang="pt-BR" dirty="0"/>
              <a:t>do átrio </a:t>
            </a:r>
            <a:r>
              <a:rPr lang="pt-BR" dirty="0" smtClean="0"/>
              <a:t>direito excluída </a:t>
            </a:r>
            <a:r>
              <a:rPr lang="pt-BR" dirty="0"/>
              <a:t>com </a:t>
            </a:r>
            <a:r>
              <a:rPr lang="pt-BR" dirty="0" err="1"/>
              <a:t>pinçamento</a:t>
            </a:r>
            <a:r>
              <a:rPr lang="pt-BR" dirty="0"/>
              <a:t> </a:t>
            </a:r>
            <a:r>
              <a:rPr lang="pt-BR" dirty="0" smtClean="0"/>
              <a:t>lateral, com </a:t>
            </a:r>
            <a:r>
              <a:rPr lang="pt-BR" dirty="0"/>
              <a:t>pequena </a:t>
            </a:r>
            <a:r>
              <a:rPr lang="pt-BR" dirty="0" err="1"/>
              <a:t>atriotomia</a:t>
            </a:r>
            <a:r>
              <a:rPr lang="pt-BR" dirty="0"/>
              <a:t>, suturada ao redor </a:t>
            </a:r>
            <a:r>
              <a:rPr lang="pt-BR" dirty="0" smtClean="0"/>
              <a:t>da fenestração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109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2053</TotalTime>
  <Words>2298</Words>
  <Application>Microsoft Office PowerPoint</Application>
  <PresentationFormat>Apresentação na tela (4:3)</PresentationFormat>
  <Paragraphs>119</Paragraphs>
  <Slides>51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2" baseType="lpstr">
      <vt:lpstr>Tema do Office</vt:lpstr>
      <vt:lpstr>Intervenção percutânea cirurgia cavopulmonar total</vt:lpstr>
      <vt:lpstr>Apresentação do PowerPoint</vt:lpstr>
      <vt:lpstr>Tipos de derivação cavopulmonar</vt:lpstr>
      <vt:lpstr>Tipos de derivação cavopulmonar</vt:lpstr>
      <vt:lpstr>Angiografias</vt:lpstr>
      <vt:lpstr>Métodos </vt:lpstr>
      <vt:lpstr>Indicações de Operação</vt:lpstr>
      <vt:lpstr>Técnica operatória</vt:lpstr>
      <vt:lpstr>Técnica operatória</vt:lpstr>
      <vt:lpstr>Tipos de derivação cavopulmonar</vt:lpstr>
      <vt:lpstr>Técnica operatória</vt:lpstr>
      <vt:lpstr>Grupo III</vt:lpstr>
      <vt:lpstr>Comparação das variáveis pré-operatórias nos três grupos</vt:lpstr>
      <vt:lpstr>Comparação das variáveis pós-operatórias nos três grupos</vt:lpstr>
      <vt:lpstr>Resultados</vt:lpstr>
      <vt:lpstr>Discussão</vt:lpstr>
      <vt:lpstr>Conclusão</vt:lpstr>
      <vt:lpstr>Apresentação do PowerPoint</vt:lpstr>
      <vt:lpstr>Introdução</vt:lpstr>
      <vt:lpstr>Caso 1</vt:lpstr>
      <vt:lpstr>Apresentação do PowerPoint</vt:lpstr>
      <vt:lpstr>Caso 2</vt:lpstr>
      <vt:lpstr>Apresentação do PowerPoint</vt:lpstr>
      <vt:lpstr>Apresentação do PowerPoint</vt:lpstr>
      <vt:lpstr>Apresentação do PowerPoint</vt:lpstr>
      <vt:lpstr>Apresentação do PowerPoint</vt:lpstr>
      <vt:lpstr>Introdução</vt:lpstr>
      <vt:lpstr>Método</vt:lpstr>
      <vt:lpstr>Método</vt:lpstr>
      <vt:lpstr>Procedimento e técnica</vt:lpstr>
      <vt:lpstr>Procedimento e técnica</vt:lpstr>
      <vt:lpstr>Procedimento e técnica</vt:lpstr>
      <vt:lpstr>Apresentação do PowerPoint</vt:lpstr>
      <vt:lpstr>Apresentação do PowerPoint</vt:lpstr>
      <vt:lpstr>Resultados</vt:lpstr>
      <vt:lpstr>Conclusão</vt:lpstr>
      <vt:lpstr>Apresentação do PowerPoint</vt:lpstr>
      <vt:lpstr>Introdução</vt:lpstr>
      <vt:lpstr>Métodos</vt:lpstr>
      <vt:lpstr>Indicação de oclusão da fenestração</vt:lpstr>
      <vt:lpstr>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Conclusão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Intervenção percutânea pré cirurgia  cavo pulmonar total</dc:title>
  <dc:creator>Renato</dc:creator>
  <cp:lastModifiedBy>Renato</cp:lastModifiedBy>
  <cp:revision>53</cp:revision>
  <dcterms:created xsi:type="dcterms:W3CDTF">2013-03-17T19:32:32Z</dcterms:created>
  <dcterms:modified xsi:type="dcterms:W3CDTF">2013-04-04T18:20:04Z</dcterms:modified>
</cp:coreProperties>
</file>