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AC7059-46FB-41B2-BECD-2023135B3FC9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E2965A0-D18F-4BC6-9C8F-2B7737A62CF4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Radiologia em intervenções cardiovasculares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André Oliveira Fonseca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Tubo de </a:t>
            </a:r>
            <a:r>
              <a:rPr lang="pt-BR" dirty="0" err="1" smtClean="0"/>
              <a:t>Rx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Elétrons são liberados do filamento aquecido de catodo e direção aos anodos de rotação rápida. Nesse impacto ocorre liberação de fótons que vão em direção a saída do tubo.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6213"/>
            <a:ext cx="814387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823913"/>
            <a:ext cx="8562975" cy="577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Intensificador de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 intensificador de imagens reduz a radiação ao nível que consegue-se obter uma sequencia rápida de imagens</a:t>
            </a:r>
          </a:p>
          <a:p>
            <a:r>
              <a:rPr lang="pt-BR" dirty="0" smtClean="0"/>
              <a:t>É um dos componentes de sistemas radiológicos mais importantes, que visam produzir filmes de eventos radiológicos</a:t>
            </a:r>
          </a:p>
          <a:p>
            <a:r>
              <a:rPr lang="pt-BR" dirty="0" smtClean="0"/>
              <a:t>Para imagens de coronárias são usados de 12 a 17 cm de </a:t>
            </a:r>
            <a:r>
              <a:rPr lang="pt-BR" dirty="0" err="1" smtClean="0"/>
              <a:t>diametro</a:t>
            </a:r>
            <a:r>
              <a:rPr lang="pt-BR" dirty="0" smtClean="0"/>
              <a:t>, devido ao melhor poder de resolução.</a:t>
            </a:r>
          </a:p>
          <a:p>
            <a:r>
              <a:rPr lang="pt-BR" dirty="0" smtClean="0"/>
              <a:t>Intensificador de imagem de iodeto de Césio, do qual se obtém imagens mais nítidas</a:t>
            </a:r>
          </a:p>
          <a:p>
            <a:endParaRPr lang="pt-BR" dirty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623888"/>
            <a:ext cx="81438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Colimadores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728788"/>
            <a:ext cx="8239125" cy="41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Efeitos Biológicos da Radiação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Efeitos Determinísticos e Estocásticos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Determinístico:</a:t>
            </a:r>
          </a:p>
          <a:p>
            <a:pPr>
              <a:buFontTx/>
              <a:buChar char="-"/>
            </a:pPr>
            <a:r>
              <a:rPr lang="pt-BR" dirty="0" smtClean="0"/>
              <a:t>Limiar de dose de radiação (gravidade aumenta com a dose da radiação)</a:t>
            </a:r>
          </a:p>
          <a:p>
            <a:pPr>
              <a:buFontTx/>
              <a:buChar char="-"/>
            </a:pPr>
            <a:r>
              <a:rPr lang="pt-BR" dirty="0" smtClean="0"/>
              <a:t>Para cada lesão existe um limiar de dose diferente (as células mais </a:t>
            </a:r>
            <a:r>
              <a:rPr lang="pt-BR" dirty="0" err="1" smtClean="0"/>
              <a:t>rdiossensíveis</a:t>
            </a:r>
            <a:r>
              <a:rPr lang="pt-BR" dirty="0" smtClean="0"/>
              <a:t> são as do substrato basal da epiderme</a:t>
            </a:r>
          </a:p>
          <a:p>
            <a:pPr>
              <a:buFontTx/>
              <a:buChar char="-"/>
            </a:pPr>
            <a:r>
              <a:rPr lang="pt-BR" dirty="0" smtClean="0"/>
              <a:t>Exemplo de lesões: eritema, depilação, úlcera de pele, catarata ou esterilidade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Estocásticos ou probabilísticos:</a:t>
            </a:r>
          </a:p>
          <a:p>
            <a:pPr>
              <a:buFontTx/>
              <a:buChar char="-"/>
            </a:pPr>
            <a:r>
              <a:rPr lang="pt-BR" dirty="0" smtClean="0"/>
              <a:t>Probabilidade aumenta com a dose, porém não sua gravidade</a:t>
            </a:r>
          </a:p>
          <a:p>
            <a:pPr>
              <a:buFontTx/>
              <a:buChar char="-"/>
            </a:pPr>
            <a:r>
              <a:rPr lang="pt-BR" dirty="0" smtClean="0"/>
              <a:t>Exemplo: indução de câncer, efeitos genéticos e efeitos em embrião</a:t>
            </a:r>
          </a:p>
          <a:p>
            <a:pPr>
              <a:buFontTx/>
              <a:buChar char="-"/>
            </a:pPr>
            <a:r>
              <a:rPr lang="pt-BR" dirty="0" smtClean="0"/>
              <a:t>Não existem limiar</a:t>
            </a:r>
          </a:p>
          <a:p>
            <a:pPr>
              <a:buFontTx/>
              <a:buChar char="-"/>
            </a:pPr>
            <a:r>
              <a:rPr lang="pt-BR" dirty="0" smtClean="0"/>
              <a:t>As células mais radiossensíveis são as que tem maior taxa mitótica ou quanto mais indiferenciadas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88640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Intervenção Cardiovascular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18" y="1340768"/>
            <a:ext cx="897710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509588"/>
            <a:ext cx="8963025" cy="615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45726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Prevenir a novicidade dos efeitos </a:t>
            </a:r>
            <a:r>
              <a:rPr lang="pt-BR" dirty="0" smtClean="0"/>
              <a:t>Determinísticos</a:t>
            </a:r>
            <a:r>
              <a:rPr lang="pt-BR" dirty="0" smtClean="0"/>
              <a:t> (limitando a dose e estabelecendo limites de dose abaixo do limiar) e diminuir a probabilidade de ocorrência dos efeitos estocásticos para limites aceitáveis</a:t>
            </a:r>
          </a:p>
          <a:p>
            <a:r>
              <a:rPr lang="pt-BR" dirty="0" smtClean="0"/>
              <a:t>Dose máxima permissível para corpo é 5 </a:t>
            </a:r>
            <a:r>
              <a:rPr lang="pt-BR" dirty="0" err="1" smtClean="0"/>
              <a:t>rem</a:t>
            </a:r>
            <a:r>
              <a:rPr lang="pt-BR" dirty="0"/>
              <a:t> </a:t>
            </a:r>
            <a:r>
              <a:rPr lang="pt-BR" dirty="0" smtClean="0"/>
              <a:t>(radiação equivalente no homem) em um período de 12 meses, ou no 3 </a:t>
            </a:r>
            <a:r>
              <a:rPr lang="pt-BR" dirty="0" err="1" smtClean="0"/>
              <a:t>rem</a:t>
            </a:r>
            <a:r>
              <a:rPr lang="pt-BR" dirty="0" smtClean="0"/>
              <a:t> em um 1 trimestre</a:t>
            </a:r>
          </a:p>
          <a:p>
            <a:r>
              <a:rPr lang="pt-BR" dirty="0" smtClean="0"/>
              <a:t>Mulheres em procriação 1,3 </a:t>
            </a:r>
            <a:r>
              <a:rPr lang="pt-BR" dirty="0" err="1" smtClean="0"/>
              <a:t>rem</a:t>
            </a:r>
            <a:r>
              <a:rPr lang="pt-BR" dirty="0" smtClean="0"/>
              <a:t> e grávidas 1 </a:t>
            </a:r>
            <a:r>
              <a:rPr lang="pt-BR" dirty="0" err="1" smtClean="0"/>
              <a:t>rem</a:t>
            </a:r>
            <a:r>
              <a:rPr lang="pt-BR" dirty="0" smtClean="0"/>
              <a:t> por trimestre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490538"/>
            <a:ext cx="87344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Sala de </a:t>
            </a:r>
            <a:r>
              <a:rPr lang="pt-BR" dirty="0" err="1" smtClean="0"/>
              <a:t>Hemodinamica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sala deve ter pelo menos 47 m², com uma altura de elo menos 3 metros.</a:t>
            </a:r>
          </a:p>
          <a:p>
            <a:r>
              <a:rPr lang="pt-BR" dirty="0" smtClean="0"/>
              <a:t>É mandatório que a sala que serão instalados equipamentos radiológicos deve ter uma espessura mínima de 7 pés.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da imagem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Os RX podem penetrar a matéria e atravessa-la, entrando por um lado, e atenuando-se no trajeto processado, e saindo pelo lado oposto.</a:t>
            </a:r>
          </a:p>
          <a:p>
            <a:r>
              <a:rPr lang="pt-BR" dirty="0" smtClean="0"/>
              <a:t>A atenuação varia de uma matéria para outra (espessura, densidade, quantidade de átomos)</a:t>
            </a:r>
          </a:p>
          <a:p>
            <a:r>
              <a:rPr lang="pt-BR" dirty="0" smtClean="0"/>
              <a:t>Osso e contraste: número atômico e densidade mais alta</a:t>
            </a:r>
          </a:p>
          <a:p>
            <a:r>
              <a:rPr lang="pt-BR" dirty="0" smtClean="0"/>
              <a:t>Gordura e músculo: número atômico e densidade mais baixa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67" y="980728"/>
            <a:ext cx="9156767" cy="47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da imagem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elementos que servem para gerar o RX (gerador e tubo de RX)</a:t>
            </a:r>
          </a:p>
          <a:p>
            <a:r>
              <a:rPr lang="pt-BR" dirty="0" smtClean="0"/>
              <a:t>Os que recebem o feixe que sai do paciente e o convertem em imagem visível (sistemas de imagem)</a:t>
            </a:r>
          </a:p>
          <a:p>
            <a:r>
              <a:rPr lang="pt-BR" dirty="0" smtClean="0"/>
              <a:t>Os sistemas eletromecânicos (mesa</a:t>
            </a:r>
            <a:r>
              <a:rPr lang="pt-BR" dirty="0"/>
              <a:t> </a:t>
            </a:r>
            <a:r>
              <a:rPr lang="pt-BR" dirty="0" smtClean="0"/>
              <a:t>e o arco)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Equipamentos</a:t>
            </a:r>
            <a:endParaRPr lang="pt-BR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40767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229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auxiliares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Filtro: atenuam, preferencialmente, aqueles fótons menos penetrantes que aumentam a exposição da pele sem contribuir para formar a imagem</a:t>
            </a:r>
          </a:p>
          <a:p>
            <a:r>
              <a:rPr lang="pt-BR" dirty="0" smtClean="0"/>
              <a:t>Colimadores: limitar as dimensões do feixe e, portanto, zona exposta e volume irradiado</a:t>
            </a:r>
          </a:p>
          <a:p>
            <a:r>
              <a:rPr lang="pt-BR" dirty="0" smtClean="0"/>
              <a:t>Grades antidifusoras: são colocadas sobre o sistema de imagem, para atenuar a radiação dispersada pelo paciente e dirigi-la para o sistema de imagem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Basicamente, convertem a corrente alternada contínua alimentando o tubo de </a:t>
            </a:r>
            <a:r>
              <a:rPr lang="pt-BR" dirty="0" err="1" smtClean="0"/>
              <a:t>Rx</a:t>
            </a:r>
            <a:r>
              <a:rPr lang="pt-BR" dirty="0" smtClean="0"/>
              <a:t>, ou seja,</a:t>
            </a:r>
            <a:r>
              <a:rPr lang="pt-BR" dirty="0"/>
              <a:t> </a:t>
            </a:r>
            <a:r>
              <a:rPr lang="pt-BR" dirty="0" smtClean="0"/>
              <a:t>promovem a liberação de energia necessária para acelerar os eletrodos do tubo do RX.</a:t>
            </a:r>
          </a:p>
          <a:p>
            <a:endParaRPr lang="pt-BR" dirty="0" smtClean="0"/>
          </a:p>
          <a:p>
            <a:r>
              <a:rPr lang="pt-BR" dirty="0" smtClean="0"/>
              <a:t>Em hemodinâmica é usada por volta de 400-480 volts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Personalizada 9">
      <a:dk1>
        <a:sysClr val="windowText" lastClr="000000"/>
      </a:dk1>
      <a:lt1>
        <a:sysClr val="window" lastClr="FFFFFF"/>
      </a:lt1>
      <a:dk2>
        <a:srgbClr val="EB8803"/>
      </a:dk2>
      <a:lt2>
        <a:srgbClr val="EB8803"/>
      </a:lt2>
      <a:accent1>
        <a:srgbClr val="7FD13B"/>
      </a:accent1>
      <a:accent2>
        <a:srgbClr val="000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147</TotalTime>
  <Words>553</Words>
  <Application>Microsoft Office PowerPoint</Application>
  <PresentationFormat>Apresentação na tela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Metrô</vt:lpstr>
      <vt:lpstr>Radiologia em intervenções cardiovasculares</vt:lpstr>
      <vt:lpstr>Intervenção Cardiovascular</vt:lpstr>
      <vt:lpstr>Sala de Hemodinamica</vt:lpstr>
      <vt:lpstr>Formação da imagem</vt:lpstr>
      <vt:lpstr>Slide 5</vt:lpstr>
      <vt:lpstr>Formação da imagem</vt:lpstr>
      <vt:lpstr>Equipamentos</vt:lpstr>
      <vt:lpstr>Elementos auxiliares</vt:lpstr>
      <vt:lpstr>Geradores</vt:lpstr>
      <vt:lpstr>Tubo de Rx</vt:lpstr>
      <vt:lpstr>Slide 11</vt:lpstr>
      <vt:lpstr>Slide 12</vt:lpstr>
      <vt:lpstr>Intensificador de imagens</vt:lpstr>
      <vt:lpstr>Slide 14</vt:lpstr>
      <vt:lpstr>Colimadores</vt:lpstr>
      <vt:lpstr>Efeitos Biológicos da Radiação</vt:lpstr>
      <vt:lpstr>Efeitos Determinísticos e Estocásticos</vt:lpstr>
      <vt:lpstr>Slide 18</vt:lpstr>
      <vt:lpstr>Slide 19</vt:lpstr>
      <vt:lpstr>Slide 20</vt:lpstr>
      <vt:lpstr>Slide 21</vt:lpstr>
      <vt:lpstr>Proteção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Radiologia em intervenções cardiovasculares</dc:title>
  <dc:creator>Andre</dc:creator>
  <cp:lastModifiedBy>Andre</cp:lastModifiedBy>
  <cp:revision>15</cp:revision>
  <dcterms:created xsi:type="dcterms:W3CDTF">2013-03-11T17:26:43Z</dcterms:created>
  <dcterms:modified xsi:type="dcterms:W3CDTF">2013-03-11T19:54:26Z</dcterms:modified>
</cp:coreProperties>
</file>