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 id="269" r:id="rId15"/>
    <p:sldId id="270" r:id="rId16"/>
    <p:sldId id="278" r:id="rId17"/>
    <p:sldId id="271" r:id="rId18"/>
    <p:sldId id="272" r:id="rId19"/>
    <p:sldId id="285" r:id="rId20"/>
    <p:sldId id="286" r:id="rId21"/>
    <p:sldId id="279" r:id="rId22"/>
    <p:sldId id="280" r:id="rId23"/>
    <p:sldId id="281" r:id="rId24"/>
    <p:sldId id="273" r:id="rId25"/>
    <p:sldId id="274" r:id="rId26"/>
    <p:sldId id="282" r:id="rId27"/>
    <p:sldId id="275" r:id="rId28"/>
    <p:sldId id="276" r:id="rId29"/>
    <p:sldId id="277" r:id="rId30"/>
    <p:sldId id="288" r:id="rId31"/>
    <p:sldId id="287" r:id="rId32"/>
    <p:sldId id="283" r:id="rId33"/>
    <p:sldId id="289" r:id="rId34"/>
    <p:sldId id="284" r:id="rId35"/>
    <p:sldId id="290" r:id="rId36"/>
    <p:sldId id="291" r:id="rId37"/>
    <p:sldId id="292" r:id="rId38"/>
    <p:sldId id="298" r:id="rId39"/>
    <p:sldId id="293" r:id="rId40"/>
    <p:sldId id="294" r:id="rId41"/>
    <p:sldId id="295" r:id="rId42"/>
    <p:sldId id="296" r:id="rId43"/>
    <p:sldId id="297" r:id="rId44"/>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ção Padrão" id="{486C31A6-6468-4779-9305-2B1BC6C0C223}">
          <p14:sldIdLst>
            <p14:sldId id="256"/>
            <p14:sldId id="257"/>
            <p14:sldId id="258"/>
            <p14:sldId id="259"/>
            <p14:sldId id="260"/>
            <p14:sldId id="261"/>
            <p14:sldId id="262"/>
          </p14:sldIdLst>
        </p14:section>
        <p14:section name="Seção sem Título" id="{4A0B1409-1C13-4E5F-84EB-C8296A3F1DAF}">
          <p14:sldIdLst>
            <p14:sldId id="263"/>
            <p14:sldId id="264"/>
            <p14:sldId id="266"/>
            <p14:sldId id="265"/>
            <p14:sldId id="267"/>
            <p14:sldId id="268"/>
            <p14:sldId id="269"/>
            <p14:sldId id="270"/>
            <p14:sldId id="278"/>
            <p14:sldId id="271"/>
            <p14:sldId id="272"/>
            <p14:sldId id="285"/>
            <p14:sldId id="286"/>
            <p14:sldId id="279"/>
            <p14:sldId id="280"/>
            <p14:sldId id="281"/>
            <p14:sldId id="273"/>
            <p14:sldId id="274"/>
            <p14:sldId id="282"/>
            <p14:sldId id="275"/>
            <p14:sldId id="276"/>
            <p14:sldId id="277"/>
            <p14:sldId id="288"/>
            <p14:sldId id="287"/>
            <p14:sldId id="283"/>
            <p14:sldId id="289"/>
            <p14:sldId id="284"/>
            <p14:sldId id="290"/>
            <p14:sldId id="291"/>
            <p14:sldId id="292"/>
            <p14:sldId id="298"/>
            <p14:sldId id="293"/>
            <p14:sldId id="294"/>
            <p14:sldId id="295"/>
            <p14:sldId id="296"/>
            <p14:sldId id="29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0" d="100"/>
          <a:sy n="90" d="100"/>
        </p:scale>
        <p:origin x="57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C5710A-50B0-4AB5-B7B6-AE6C3A773A90}" type="datetimeFigureOut">
              <a:rPr lang="pt-BR" smtClean="0"/>
              <a:t>09/12/2019</a:t>
            </a:fld>
            <a:endParaRPr lang="pt-BR" dirty="0"/>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dirty="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dirty="0"/>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067C3D-5FAD-4B1A-927C-7A391E2DF63D}" type="slidenum">
              <a:rPr lang="pt-BR" smtClean="0"/>
              <a:t>‹nº›</a:t>
            </a:fld>
            <a:endParaRPr lang="pt-BR" dirty="0"/>
          </a:p>
        </p:txBody>
      </p:sp>
    </p:spTree>
    <p:extLst>
      <p:ext uri="{BB962C8B-B14F-4D97-AF65-F5344CB8AC3E}">
        <p14:creationId xmlns:p14="http://schemas.microsoft.com/office/powerpoint/2010/main" val="598952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E067C3D-5FAD-4B1A-927C-7A391E2DF63D}" type="slidenum">
              <a:rPr lang="pt-BR" smtClean="0"/>
              <a:t>22</a:t>
            </a:fld>
            <a:endParaRPr lang="pt-BR"/>
          </a:p>
        </p:txBody>
      </p:sp>
    </p:spTree>
    <p:extLst>
      <p:ext uri="{BB962C8B-B14F-4D97-AF65-F5344CB8AC3E}">
        <p14:creationId xmlns:p14="http://schemas.microsoft.com/office/powerpoint/2010/main" val="1054454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Ref idx="1001">
        <a:schemeClr val="bg2"/>
      </p:bgRef>
    </p:bg>
    <p:spTree>
      <p:nvGrpSpPr>
        <p:cNvPr id="1" name=""/>
        <p:cNvGrpSpPr/>
        <p:nvPr/>
      </p:nvGrpSpPr>
      <p:grpSpPr>
        <a:xfrm>
          <a:off x="0" y="0"/>
          <a:ext cx="0" cy="0"/>
          <a:chOff x="0" y="0"/>
          <a:chExt cx="0" cy="0"/>
        </a:xfrm>
      </p:grpSpPr>
      <p:sp>
        <p:nvSpPr>
          <p:cNvPr id="15" name="Retângu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tângulo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tângu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tângulo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tângulo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ítulo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a:t>Clique para editar o estilo do subtítulo mestre</a:t>
            </a:r>
            <a:endParaRPr kumimoji="0" lang="en-US"/>
          </a:p>
        </p:txBody>
      </p:sp>
      <p:sp>
        <p:nvSpPr>
          <p:cNvPr id="28" name="Espaço Reservado para Data 27"/>
          <p:cNvSpPr>
            <a:spLocks noGrp="1"/>
          </p:cNvSpPr>
          <p:nvPr>
            <p:ph type="dt" sz="half" idx="10"/>
          </p:nvPr>
        </p:nvSpPr>
        <p:spPr/>
        <p:txBody>
          <a:bodyPr/>
          <a:lstStyle/>
          <a:p>
            <a:fld id="{5CE33D0B-7395-4B9A-BD73-B9EAFA435E2C}" type="datetimeFigureOut">
              <a:rPr lang="pt-BR" smtClean="0"/>
              <a:t>09/12/2019</a:t>
            </a:fld>
            <a:endParaRPr lang="pt-BR" dirty="0"/>
          </a:p>
        </p:txBody>
      </p:sp>
      <p:sp>
        <p:nvSpPr>
          <p:cNvPr id="17" name="Espaço Reservado para Rodapé 16"/>
          <p:cNvSpPr>
            <a:spLocks noGrp="1"/>
          </p:cNvSpPr>
          <p:nvPr>
            <p:ph type="ftr" sz="quarter" idx="11"/>
          </p:nvPr>
        </p:nvSpPr>
        <p:spPr/>
        <p:txBody>
          <a:bodyPr/>
          <a:lstStyle/>
          <a:p>
            <a:endParaRPr lang="pt-BR" dirty="0"/>
          </a:p>
        </p:txBody>
      </p:sp>
      <p:sp>
        <p:nvSpPr>
          <p:cNvPr id="7" name="Conector reto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tângulo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ips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Elips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Espaço Reservado para Número de Slide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0A6B21D-F0AE-4A8E-A4DE-7EB3F7C25D76}" type="slidenum">
              <a:rPr lang="pt-BR" smtClean="0"/>
              <a:t>‹nº›</a:t>
            </a:fld>
            <a:endParaRPr lang="pt-BR" dirty="0"/>
          </a:p>
        </p:txBody>
      </p:sp>
      <p:sp>
        <p:nvSpPr>
          <p:cNvPr id="8" name="Título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pt-BR"/>
              <a:t>Clique para editar o título mestre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a:t>Clique para editar 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Espaço Reservado para Data 3"/>
          <p:cNvSpPr>
            <a:spLocks noGrp="1"/>
          </p:cNvSpPr>
          <p:nvPr>
            <p:ph type="dt" sz="half" idx="10"/>
          </p:nvPr>
        </p:nvSpPr>
        <p:spPr/>
        <p:txBody>
          <a:bodyPr/>
          <a:lstStyle/>
          <a:p>
            <a:fld id="{5CE33D0B-7395-4B9A-BD73-B9EAFA435E2C}" type="datetimeFigureOut">
              <a:rPr lang="pt-BR" smtClean="0"/>
              <a:t>09/12/2019</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F0A6B21D-F0AE-4A8E-A4DE-7EB3F7C25D76}" type="slidenum">
              <a:rPr lang="pt-BR" smtClean="0"/>
              <a:t>‹nº›</a:t>
            </a:fld>
            <a:endParaRPr lang="pt-BR"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bg>
      <p:bgRef idx="1001">
        <a:schemeClr val="bg2"/>
      </p:bgRef>
    </p:bg>
    <p:spTree>
      <p:nvGrpSpPr>
        <p:cNvPr id="1" name=""/>
        <p:cNvGrpSpPr/>
        <p:nvPr/>
      </p:nvGrpSpPr>
      <p:grpSpPr>
        <a:xfrm>
          <a:off x="0" y="0"/>
          <a:ext cx="0" cy="0"/>
          <a:chOff x="0" y="0"/>
          <a:chExt cx="0" cy="0"/>
        </a:xfrm>
      </p:grpSpPr>
      <p:sp>
        <p:nvSpPr>
          <p:cNvPr id="7" name="Retângulo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tângulo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tângulo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tângulo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tângulo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tângulo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Conector reto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Elips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Elips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Espaço Reservado para Número de Slide 5"/>
          <p:cNvSpPr>
            <a:spLocks noGrp="1"/>
          </p:cNvSpPr>
          <p:nvPr>
            <p:ph type="sldNum" sz="quarter" idx="12"/>
          </p:nvPr>
        </p:nvSpPr>
        <p:spPr>
          <a:xfrm>
            <a:off x="6915912" y="3009901"/>
            <a:ext cx="457200" cy="441325"/>
          </a:xfrm>
        </p:spPr>
        <p:txBody>
          <a:bodyPr/>
          <a:lstStyle/>
          <a:p>
            <a:fld id="{F0A6B21D-F0AE-4A8E-A4DE-7EB3F7C25D76}" type="slidenum">
              <a:rPr lang="pt-BR" smtClean="0"/>
              <a:t>‹nº›</a:t>
            </a:fld>
            <a:endParaRPr lang="pt-BR" dirty="0"/>
          </a:p>
        </p:txBody>
      </p:sp>
      <p:sp>
        <p:nvSpPr>
          <p:cNvPr id="3" name="Espaço Reservado para Texto Vertical 2"/>
          <p:cNvSpPr>
            <a:spLocks noGrp="1"/>
          </p:cNvSpPr>
          <p:nvPr>
            <p:ph type="body" orient="vert" idx="1"/>
          </p:nvPr>
        </p:nvSpPr>
        <p:spPr>
          <a:xfrm>
            <a:off x="304800" y="304800"/>
            <a:ext cx="6553200" cy="5821366"/>
          </a:xfrm>
        </p:spPr>
        <p:txBody>
          <a:bodyPr vert="eaVert"/>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Espaço Reservado para Data 3"/>
          <p:cNvSpPr>
            <a:spLocks noGrp="1"/>
          </p:cNvSpPr>
          <p:nvPr>
            <p:ph type="dt" sz="half" idx="10"/>
          </p:nvPr>
        </p:nvSpPr>
        <p:spPr/>
        <p:txBody>
          <a:bodyPr/>
          <a:lstStyle/>
          <a:p>
            <a:fld id="{5CE33D0B-7395-4B9A-BD73-B9EAFA435E2C}" type="datetimeFigureOut">
              <a:rPr lang="pt-BR" smtClean="0"/>
              <a:t>09/12/2019</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2" name="Título Vertical 1"/>
          <p:cNvSpPr>
            <a:spLocks noGrp="1"/>
          </p:cNvSpPr>
          <p:nvPr>
            <p:ph type="title" orient="vert"/>
          </p:nvPr>
        </p:nvSpPr>
        <p:spPr>
          <a:xfrm>
            <a:off x="7391400" y="304801"/>
            <a:ext cx="1447800" cy="5851525"/>
          </a:xfrm>
        </p:spPr>
        <p:txBody>
          <a:bodyPr vert="eaVert"/>
          <a:lstStyle/>
          <a:p>
            <a:r>
              <a:rPr kumimoji="0" lang="pt-BR"/>
              <a:t>Clique para editar o título mestre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solidFill>
                  <a:schemeClr val="accent3">
                    <a:shade val="75000"/>
                  </a:schemeClr>
                </a:solidFill>
              </a:defRPr>
            </a:lvl1pPr>
          </a:lstStyle>
          <a:p>
            <a:r>
              <a:rPr kumimoji="0" lang="pt-BR"/>
              <a:t>Clique para editar o título mestre</a:t>
            </a:r>
            <a:endParaRPr kumimoji="0" lang="en-US"/>
          </a:p>
        </p:txBody>
      </p:sp>
      <p:sp>
        <p:nvSpPr>
          <p:cNvPr id="4" name="Espaço Reservado para Data 3"/>
          <p:cNvSpPr>
            <a:spLocks noGrp="1"/>
          </p:cNvSpPr>
          <p:nvPr>
            <p:ph type="dt" sz="half" idx="10"/>
          </p:nvPr>
        </p:nvSpPr>
        <p:spPr/>
        <p:txBody>
          <a:bodyPr/>
          <a:lstStyle/>
          <a:p>
            <a:fld id="{5CE33D0B-7395-4B9A-BD73-B9EAFA435E2C}" type="datetimeFigureOut">
              <a:rPr lang="pt-BR" smtClean="0"/>
              <a:t>09/12/2019</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a:xfrm>
            <a:off x="4361688" y="1026372"/>
            <a:ext cx="457200" cy="441325"/>
          </a:xfrm>
        </p:spPr>
        <p:txBody>
          <a:bodyPr/>
          <a:lstStyle/>
          <a:p>
            <a:fld id="{F0A6B21D-F0AE-4A8E-A4DE-7EB3F7C25D76}" type="slidenum">
              <a:rPr lang="pt-BR" smtClean="0"/>
              <a:t>‹nº›</a:t>
            </a:fld>
            <a:endParaRPr lang="pt-BR" dirty="0"/>
          </a:p>
        </p:txBody>
      </p:sp>
      <p:sp>
        <p:nvSpPr>
          <p:cNvPr id="8" name="Espaço Reservado para Conteúdo 7"/>
          <p:cNvSpPr>
            <a:spLocks noGrp="1"/>
          </p:cNvSpPr>
          <p:nvPr>
            <p:ph sz="quarter" idx="1"/>
          </p:nvPr>
        </p:nvSpPr>
        <p:spPr>
          <a:xfrm>
            <a:off x="301752" y="1527048"/>
            <a:ext cx="8503920" cy="4572000"/>
          </a:xfrm>
        </p:spPr>
        <p:txBody>
          <a:bodyPr/>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1">
        <a:schemeClr val="bg1"/>
      </p:bgRef>
    </p:bg>
    <p:spTree>
      <p:nvGrpSpPr>
        <p:cNvPr id="1" name=""/>
        <p:cNvGrpSpPr/>
        <p:nvPr/>
      </p:nvGrpSpPr>
      <p:grpSpPr>
        <a:xfrm>
          <a:off x="0" y="0"/>
          <a:ext cx="0" cy="0"/>
          <a:chOff x="0" y="0"/>
          <a:chExt cx="0" cy="0"/>
        </a:xfrm>
      </p:grpSpPr>
      <p:sp>
        <p:nvSpPr>
          <p:cNvPr id="17" name="Retângulo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tângu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tângulo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tângulo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tângulo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tângulo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Espaço Reservado para Texto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a:t>Clique para editar o texto mestre</a:t>
            </a:r>
          </a:p>
        </p:txBody>
      </p:sp>
      <p:sp>
        <p:nvSpPr>
          <p:cNvPr id="13" name="Retângulo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tângulo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Espaço Reservado para Rodapé 4"/>
          <p:cNvSpPr>
            <a:spLocks noGrp="1"/>
          </p:cNvSpPr>
          <p:nvPr>
            <p:ph type="ftr" sz="quarter" idx="11"/>
          </p:nvPr>
        </p:nvSpPr>
        <p:spPr/>
        <p:txBody>
          <a:bodyPr/>
          <a:lstStyle/>
          <a:p>
            <a:endParaRPr lang="pt-BR" dirty="0"/>
          </a:p>
        </p:txBody>
      </p:sp>
      <p:sp>
        <p:nvSpPr>
          <p:cNvPr id="4" name="Espaço Reservado para Data 3"/>
          <p:cNvSpPr>
            <a:spLocks noGrp="1"/>
          </p:cNvSpPr>
          <p:nvPr>
            <p:ph type="dt" sz="half" idx="10"/>
          </p:nvPr>
        </p:nvSpPr>
        <p:spPr/>
        <p:txBody>
          <a:bodyPr/>
          <a:lstStyle/>
          <a:p>
            <a:fld id="{5CE33D0B-7395-4B9A-BD73-B9EAFA435E2C}" type="datetimeFigureOut">
              <a:rPr lang="pt-BR" smtClean="0"/>
              <a:t>09/12/2019</a:t>
            </a:fld>
            <a:endParaRPr lang="pt-BR" dirty="0"/>
          </a:p>
        </p:txBody>
      </p:sp>
      <p:sp>
        <p:nvSpPr>
          <p:cNvPr id="8" name="Conector reto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Elips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Elips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Espaço Reservado para Número de Slide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0A6B21D-F0AE-4A8E-A4DE-7EB3F7C25D76}" type="slidenum">
              <a:rPr lang="pt-BR" smtClean="0"/>
              <a:t>‹nº›</a:t>
            </a:fld>
            <a:endParaRPr lang="pt-BR" dirty="0"/>
          </a:p>
        </p:txBody>
      </p:sp>
      <p:sp>
        <p:nvSpPr>
          <p:cNvPr id="2" name="Título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pt-BR"/>
              <a:t>Clique para editar o título mestre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301752" y="228600"/>
            <a:ext cx="8534400" cy="758952"/>
          </a:xfrm>
        </p:spPr>
        <p:txBody>
          <a:bodyPr/>
          <a:lstStyle/>
          <a:p>
            <a:r>
              <a:rPr kumimoji="0" lang="pt-BR"/>
              <a:t>Clique para editar o título mestre</a:t>
            </a:r>
            <a:endParaRPr kumimoji="0" lang="en-US"/>
          </a:p>
        </p:txBody>
      </p:sp>
      <p:sp>
        <p:nvSpPr>
          <p:cNvPr id="5" name="Espaço Reservado para Data 4"/>
          <p:cNvSpPr>
            <a:spLocks noGrp="1"/>
          </p:cNvSpPr>
          <p:nvPr>
            <p:ph type="dt" sz="half" idx="10"/>
          </p:nvPr>
        </p:nvSpPr>
        <p:spPr>
          <a:xfrm>
            <a:off x="5791200" y="6409944"/>
            <a:ext cx="3044952" cy="365760"/>
          </a:xfrm>
        </p:spPr>
        <p:txBody>
          <a:bodyPr/>
          <a:lstStyle/>
          <a:p>
            <a:fld id="{5CE33D0B-7395-4B9A-BD73-B9EAFA435E2C}" type="datetimeFigureOut">
              <a:rPr lang="pt-BR" smtClean="0"/>
              <a:t>09/12/2019</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F0A6B21D-F0AE-4A8E-A4DE-7EB3F7C25D76}" type="slidenum">
              <a:rPr lang="pt-BR" smtClean="0"/>
              <a:t>‹nº›</a:t>
            </a:fld>
            <a:endParaRPr lang="pt-BR" dirty="0"/>
          </a:p>
        </p:txBody>
      </p:sp>
      <p:sp>
        <p:nvSpPr>
          <p:cNvPr id="8" name="Conector reto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Espaço Reservado para Conteúdo 9"/>
          <p:cNvSpPr>
            <a:spLocks noGrp="1"/>
          </p:cNvSpPr>
          <p:nvPr>
            <p:ph sz="half" idx="1"/>
          </p:nvPr>
        </p:nvSpPr>
        <p:spPr>
          <a:xfrm>
            <a:off x="301752" y="1371600"/>
            <a:ext cx="4038600" cy="4681728"/>
          </a:xfrm>
        </p:spPr>
        <p:txBody>
          <a:bodyPr/>
          <a:lstStyle>
            <a:lvl1pPr>
              <a:defRPr sz="2500"/>
            </a:lvl1pPr>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12" name="Espaço Reservado para Conteúdo 11"/>
          <p:cNvSpPr>
            <a:spLocks noGrp="1"/>
          </p:cNvSpPr>
          <p:nvPr>
            <p:ph sz="half" idx="2"/>
          </p:nvPr>
        </p:nvSpPr>
        <p:spPr>
          <a:xfrm>
            <a:off x="4800600" y="1371600"/>
            <a:ext cx="4038600" cy="4681728"/>
          </a:xfrm>
        </p:spPr>
        <p:txBody>
          <a:bodyPr/>
          <a:lstStyle>
            <a:lvl1pPr>
              <a:defRPr sz="2500"/>
            </a:lvl1pPr>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bg>
      <p:bgRef idx="1001">
        <a:schemeClr val="bg2"/>
      </p:bgRef>
    </p:bg>
    <p:spTree>
      <p:nvGrpSpPr>
        <p:cNvPr id="1" name=""/>
        <p:cNvGrpSpPr/>
        <p:nvPr/>
      </p:nvGrpSpPr>
      <p:grpSpPr>
        <a:xfrm>
          <a:off x="0" y="0"/>
          <a:ext cx="0" cy="0"/>
          <a:chOff x="0" y="0"/>
          <a:chExt cx="0" cy="0"/>
        </a:xfrm>
      </p:grpSpPr>
      <p:sp>
        <p:nvSpPr>
          <p:cNvPr id="10" name="Conector reto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tângulo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tângulo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tângulo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tângulo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tângulo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tângulo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Espaço Reservado para Texto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a:t>Clique para editar o texto mestre</a:t>
            </a:r>
          </a:p>
        </p:txBody>
      </p:sp>
      <p:sp>
        <p:nvSpPr>
          <p:cNvPr id="4" name="Espaço Reservado para Texto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pt-BR"/>
              <a:t>Clique para editar o texto mestre</a:t>
            </a:r>
          </a:p>
        </p:txBody>
      </p:sp>
      <p:sp>
        <p:nvSpPr>
          <p:cNvPr id="7" name="Espaço Reservado para Data 6"/>
          <p:cNvSpPr>
            <a:spLocks noGrp="1"/>
          </p:cNvSpPr>
          <p:nvPr>
            <p:ph type="dt" sz="half" idx="10"/>
          </p:nvPr>
        </p:nvSpPr>
        <p:spPr/>
        <p:txBody>
          <a:bodyPr/>
          <a:lstStyle/>
          <a:p>
            <a:fld id="{5CE33D0B-7395-4B9A-BD73-B9EAFA435E2C}" type="datetimeFigureOut">
              <a:rPr lang="pt-BR" smtClean="0"/>
              <a:t>09/12/2019</a:t>
            </a:fld>
            <a:endParaRPr lang="pt-BR" dirty="0"/>
          </a:p>
        </p:txBody>
      </p:sp>
      <p:sp>
        <p:nvSpPr>
          <p:cNvPr id="8" name="Espaço Reservado para Rodapé 7"/>
          <p:cNvSpPr>
            <a:spLocks noGrp="1"/>
          </p:cNvSpPr>
          <p:nvPr>
            <p:ph type="ftr" sz="quarter" idx="11"/>
          </p:nvPr>
        </p:nvSpPr>
        <p:spPr>
          <a:xfrm>
            <a:off x="304800" y="6409944"/>
            <a:ext cx="3581400" cy="365760"/>
          </a:xfrm>
        </p:spPr>
        <p:txBody>
          <a:bodyPr/>
          <a:lstStyle/>
          <a:p>
            <a:endParaRPr lang="pt-BR" dirty="0"/>
          </a:p>
        </p:txBody>
      </p:sp>
      <p:sp>
        <p:nvSpPr>
          <p:cNvPr id="15" name="Conector reto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tângulo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Espaço Reservado para Conteúdo 23"/>
          <p:cNvSpPr>
            <a:spLocks noGrp="1"/>
          </p:cNvSpPr>
          <p:nvPr>
            <p:ph sz="quarter" idx="2"/>
          </p:nvPr>
        </p:nvSpPr>
        <p:spPr>
          <a:xfrm>
            <a:off x="301752" y="2471383"/>
            <a:ext cx="4041648" cy="3818404"/>
          </a:xfrm>
        </p:spPr>
        <p:txBody>
          <a:bodyPr/>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26" name="Espaço Reservado para Conteúdo 25"/>
          <p:cNvSpPr>
            <a:spLocks noGrp="1"/>
          </p:cNvSpPr>
          <p:nvPr>
            <p:ph sz="quarter" idx="4"/>
          </p:nvPr>
        </p:nvSpPr>
        <p:spPr>
          <a:xfrm>
            <a:off x="4800600" y="2471383"/>
            <a:ext cx="4038600" cy="3822192"/>
          </a:xfrm>
        </p:spPr>
        <p:txBody>
          <a:bodyPr/>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25" name="Elips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Elips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Espaço Reservado para Número de Slide 8"/>
          <p:cNvSpPr>
            <a:spLocks noGrp="1"/>
          </p:cNvSpPr>
          <p:nvPr>
            <p:ph type="sldNum" sz="quarter" idx="12"/>
          </p:nvPr>
        </p:nvSpPr>
        <p:spPr>
          <a:xfrm>
            <a:off x="4343400" y="1042416"/>
            <a:ext cx="457200" cy="441325"/>
          </a:xfrm>
        </p:spPr>
        <p:txBody>
          <a:bodyPr/>
          <a:lstStyle>
            <a:lvl1pPr algn="ctr">
              <a:defRPr/>
            </a:lvl1pPr>
          </a:lstStyle>
          <a:p>
            <a:fld id="{F0A6B21D-F0AE-4A8E-A4DE-7EB3F7C25D76}" type="slidenum">
              <a:rPr lang="pt-BR" smtClean="0"/>
              <a:t>‹nº›</a:t>
            </a:fld>
            <a:endParaRPr lang="pt-BR" dirty="0"/>
          </a:p>
        </p:txBody>
      </p:sp>
      <p:sp>
        <p:nvSpPr>
          <p:cNvPr id="23" name="Título 22"/>
          <p:cNvSpPr>
            <a:spLocks noGrp="1"/>
          </p:cNvSpPr>
          <p:nvPr>
            <p:ph type="title"/>
          </p:nvPr>
        </p:nvSpPr>
        <p:spPr/>
        <p:txBody>
          <a:bodyPr rtlCol="0" anchor="b" anchorCtr="0"/>
          <a:lstStyle/>
          <a:p>
            <a:r>
              <a:rPr kumimoji="0" lang="pt-BR"/>
              <a:t>Clique para editar o título mestre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a:t>Clique para editar o título mestre</a:t>
            </a:r>
            <a:endParaRPr kumimoji="0" lang="en-US"/>
          </a:p>
        </p:txBody>
      </p:sp>
      <p:sp>
        <p:nvSpPr>
          <p:cNvPr id="3" name="Espaço Reservado para Data 2"/>
          <p:cNvSpPr>
            <a:spLocks noGrp="1"/>
          </p:cNvSpPr>
          <p:nvPr>
            <p:ph type="dt" sz="half" idx="10"/>
          </p:nvPr>
        </p:nvSpPr>
        <p:spPr/>
        <p:txBody>
          <a:bodyPr/>
          <a:lstStyle/>
          <a:p>
            <a:fld id="{5CE33D0B-7395-4B9A-BD73-B9EAFA435E2C}" type="datetimeFigureOut">
              <a:rPr lang="pt-BR" smtClean="0"/>
              <a:t>09/12/2019</a:t>
            </a:fld>
            <a:endParaRPr lang="pt-BR" dirty="0"/>
          </a:p>
        </p:txBody>
      </p:sp>
      <p:sp>
        <p:nvSpPr>
          <p:cNvPr id="4" name="Espaço Reservado para Rodapé 3"/>
          <p:cNvSpPr>
            <a:spLocks noGrp="1"/>
          </p:cNvSpPr>
          <p:nvPr>
            <p:ph type="ftr" sz="quarter" idx="11"/>
          </p:nvPr>
        </p:nvSpPr>
        <p:spPr/>
        <p:txBody>
          <a:bodyPr/>
          <a:lstStyle/>
          <a:p>
            <a:endParaRPr lang="pt-BR" dirty="0"/>
          </a:p>
        </p:txBody>
      </p:sp>
      <p:sp>
        <p:nvSpPr>
          <p:cNvPr id="5" name="Espaço Reservado para Número de Slide 4"/>
          <p:cNvSpPr>
            <a:spLocks noGrp="1"/>
          </p:cNvSpPr>
          <p:nvPr>
            <p:ph type="sldNum" sz="quarter" idx="12"/>
          </p:nvPr>
        </p:nvSpPr>
        <p:spPr>
          <a:xfrm>
            <a:off x="4343400" y="1036020"/>
            <a:ext cx="457200" cy="441325"/>
          </a:xfrm>
        </p:spPr>
        <p:txBody>
          <a:bodyPr/>
          <a:lstStyle/>
          <a:p>
            <a:fld id="{F0A6B21D-F0AE-4A8E-A4DE-7EB3F7C25D76}" type="slidenum">
              <a:rPr lang="pt-BR" smtClean="0"/>
              <a:t>‹nº›</a:t>
            </a:fld>
            <a:endParaRPr lang="pt-B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7" name="Retângulo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tângulo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tângulo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tângulo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tângulo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tângulo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Espaço Reservado para Data 1"/>
          <p:cNvSpPr>
            <a:spLocks noGrp="1"/>
          </p:cNvSpPr>
          <p:nvPr>
            <p:ph type="dt" sz="half" idx="10"/>
          </p:nvPr>
        </p:nvSpPr>
        <p:spPr/>
        <p:txBody>
          <a:bodyPr/>
          <a:lstStyle/>
          <a:p>
            <a:fld id="{5CE33D0B-7395-4B9A-BD73-B9EAFA435E2C}" type="datetimeFigureOut">
              <a:rPr lang="pt-BR" smtClean="0"/>
              <a:t>09/12/2019</a:t>
            </a:fld>
            <a:endParaRPr lang="pt-BR" dirty="0"/>
          </a:p>
        </p:txBody>
      </p:sp>
      <p:sp>
        <p:nvSpPr>
          <p:cNvPr id="3" name="Espaço Reservado para Rodapé 2"/>
          <p:cNvSpPr>
            <a:spLocks noGrp="1"/>
          </p:cNvSpPr>
          <p:nvPr>
            <p:ph type="ftr" sz="quarter" idx="11"/>
          </p:nvPr>
        </p:nvSpPr>
        <p:spPr/>
        <p:txBody>
          <a:bodyPr/>
          <a:lstStyle/>
          <a:p>
            <a:endParaRPr lang="pt-BR" dirty="0"/>
          </a:p>
        </p:txBody>
      </p:sp>
      <p:sp>
        <p:nvSpPr>
          <p:cNvPr id="4" name="Espaço Reservado para Número de Slide 3"/>
          <p:cNvSpPr>
            <a:spLocks noGrp="1"/>
          </p:cNvSpPr>
          <p:nvPr>
            <p:ph type="sldNum" sz="quarter" idx="12"/>
          </p:nvPr>
        </p:nvSpPr>
        <p:spPr>
          <a:xfrm>
            <a:off x="4267200" y="6324600"/>
            <a:ext cx="609600" cy="441324"/>
          </a:xfrm>
        </p:spPr>
        <p:txBody>
          <a:bodyPr/>
          <a:lstStyle>
            <a:lvl1pPr>
              <a:defRPr>
                <a:solidFill>
                  <a:srgbClr val="FFFFFF"/>
                </a:solidFill>
              </a:defRPr>
            </a:lvl1pPr>
          </a:lstStyle>
          <a:p>
            <a:fld id="{F0A6B21D-F0AE-4A8E-A4DE-7EB3F7C25D76}" type="slidenum">
              <a:rPr lang="pt-BR" smtClean="0"/>
              <a:t>‹nº›</a:t>
            </a:fld>
            <a:endParaRPr lang="pt-B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bg>
      <p:bgRef idx="1001">
        <a:schemeClr val="bg1"/>
      </p:bgRef>
    </p:bg>
    <p:spTree>
      <p:nvGrpSpPr>
        <p:cNvPr id="1" name=""/>
        <p:cNvGrpSpPr/>
        <p:nvPr/>
      </p:nvGrpSpPr>
      <p:grpSpPr>
        <a:xfrm>
          <a:off x="0" y="0"/>
          <a:ext cx="0" cy="0"/>
          <a:chOff x="0" y="0"/>
          <a:chExt cx="0" cy="0"/>
        </a:xfrm>
      </p:grpSpPr>
      <p:sp>
        <p:nvSpPr>
          <p:cNvPr id="19" name="Retângulo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tângu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tângulo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tângulo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tângulo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tângulo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ítulo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pt-BR"/>
              <a:t>Clique para editar o título mestre</a:t>
            </a:r>
            <a:endParaRPr kumimoji="0" lang="en-US"/>
          </a:p>
        </p:txBody>
      </p:sp>
      <p:sp>
        <p:nvSpPr>
          <p:cNvPr id="3" name="Espaço Reservado para Texto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pt-BR"/>
              <a:t>Clique para editar o texto mestre</a:t>
            </a:r>
          </a:p>
        </p:txBody>
      </p:sp>
      <p:sp>
        <p:nvSpPr>
          <p:cNvPr id="8" name="Retângulo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Conector reto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Espaço Reservado para Conteúdo 19"/>
          <p:cNvSpPr>
            <a:spLocks noGrp="1"/>
          </p:cNvSpPr>
          <p:nvPr>
            <p:ph sz="quarter" idx="1"/>
          </p:nvPr>
        </p:nvSpPr>
        <p:spPr>
          <a:xfrm>
            <a:off x="3124200" y="685800"/>
            <a:ext cx="5638800" cy="5410200"/>
          </a:xfrm>
        </p:spPr>
        <p:txBody>
          <a:bodyPr/>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10" name="Elips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Elips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Espaço Reservado para Número de Slide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F0A6B21D-F0AE-4A8E-A4DE-7EB3F7C25D76}" type="slidenum">
              <a:rPr lang="pt-BR" smtClean="0"/>
              <a:t>‹nº›</a:t>
            </a:fld>
            <a:endParaRPr lang="pt-BR" dirty="0"/>
          </a:p>
        </p:txBody>
      </p:sp>
      <p:sp>
        <p:nvSpPr>
          <p:cNvPr id="21" name="Retângulo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Espaço Reservado para Data 4"/>
          <p:cNvSpPr>
            <a:spLocks noGrp="1"/>
          </p:cNvSpPr>
          <p:nvPr>
            <p:ph type="dt" sz="half" idx="10"/>
          </p:nvPr>
        </p:nvSpPr>
        <p:spPr/>
        <p:txBody>
          <a:bodyPr/>
          <a:lstStyle/>
          <a:p>
            <a:fld id="{5CE33D0B-7395-4B9A-BD73-B9EAFA435E2C}" type="datetimeFigureOut">
              <a:rPr lang="pt-BR" smtClean="0"/>
              <a:t>09/12/2019</a:t>
            </a:fld>
            <a:endParaRPr lang="pt-BR" dirty="0"/>
          </a:p>
        </p:txBody>
      </p:sp>
      <p:sp>
        <p:nvSpPr>
          <p:cNvPr id="6" name="Espaço Reservado para Rodapé 5"/>
          <p:cNvSpPr>
            <a:spLocks noGrp="1"/>
          </p:cNvSpPr>
          <p:nvPr>
            <p:ph type="ftr" sz="quarter" idx="11"/>
          </p:nvPr>
        </p:nvSpPr>
        <p:spPr>
          <a:xfrm>
            <a:off x="301752" y="6410848"/>
            <a:ext cx="3383280" cy="365760"/>
          </a:xfrm>
        </p:spPr>
        <p:txBody>
          <a:bodyPr/>
          <a:lstStyle/>
          <a:p>
            <a:endParaRPr lang="pt-BR"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1" name="Conector reto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tângulo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tângulo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tângulo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tângu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tângulo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tângulo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tângulo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ips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Elips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Espaço Reservado para Número de Slide 6"/>
          <p:cNvSpPr>
            <a:spLocks noGrp="1"/>
          </p:cNvSpPr>
          <p:nvPr>
            <p:ph type="sldNum" sz="quarter" idx="12"/>
          </p:nvPr>
        </p:nvSpPr>
        <p:spPr>
          <a:xfrm>
            <a:off x="1371600" y="312738"/>
            <a:ext cx="457200" cy="441325"/>
          </a:xfrm>
        </p:spPr>
        <p:txBody>
          <a:bodyPr/>
          <a:lstStyle/>
          <a:p>
            <a:fld id="{F0A6B21D-F0AE-4A8E-A4DE-7EB3F7C25D76}" type="slidenum">
              <a:rPr lang="pt-BR" smtClean="0"/>
              <a:t>‹nº›</a:t>
            </a:fld>
            <a:endParaRPr lang="pt-BR" dirty="0"/>
          </a:p>
        </p:txBody>
      </p:sp>
      <p:sp>
        <p:nvSpPr>
          <p:cNvPr id="2" name="Título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pt-BR"/>
              <a:t>Clique para editar o título mestre</a:t>
            </a:r>
            <a:endParaRPr kumimoji="0" lang="en-US"/>
          </a:p>
        </p:txBody>
      </p:sp>
      <p:sp>
        <p:nvSpPr>
          <p:cNvPr id="3" name="Espaço Reservado para Imagem 2"/>
          <p:cNvSpPr>
            <a:spLocks noGrp="1"/>
          </p:cNvSpPr>
          <p:nvPr>
            <p:ph type="pic" idx="1"/>
          </p:nvPr>
        </p:nvSpPr>
        <p:spPr>
          <a:xfrm>
            <a:off x="3000375" y="609600"/>
            <a:ext cx="5867400" cy="4267200"/>
          </a:xfrm>
        </p:spPr>
        <p:txBody>
          <a:bodyPr/>
          <a:lstStyle>
            <a:lvl1pPr marL="0" indent="0">
              <a:buNone/>
              <a:defRPr sz="3200"/>
            </a:lvl1pPr>
          </a:lstStyle>
          <a:p>
            <a:r>
              <a:rPr kumimoji="0" lang="pt-BR" dirty="0"/>
              <a:t>Clique no ícone para adicionar uma imagem</a:t>
            </a:r>
            <a:endParaRPr kumimoji="0" lang="en-US" dirty="0"/>
          </a:p>
        </p:txBody>
      </p:sp>
      <p:sp>
        <p:nvSpPr>
          <p:cNvPr id="4" name="Espaço Reservado para Texto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pt-BR"/>
              <a:t>Clique para editar o texto mestre</a:t>
            </a:r>
          </a:p>
        </p:txBody>
      </p:sp>
      <p:sp>
        <p:nvSpPr>
          <p:cNvPr id="22" name="Retângulo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Espaço Reservado para Data 4"/>
          <p:cNvSpPr>
            <a:spLocks noGrp="1"/>
          </p:cNvSpPr>
          <p:nvPr>
            <p:ph type="dt" sz="half" idx="10"/>
          </p:nvPr>
        </p:nvSpPr>
        <p:spPr>
          <a:xfrm>
            <a:off x="5788152" y="6404984"/>
            <a:ext cx="3044952" cy="365760"/>
          </a:xfrm>
        </p:spPr>
        <p:txBody>
          <a:bodyPr/>
          <a:lstStyle/>
          <a:p>
            <a:fld id="{5CE33D0B-7395-4B9A-BD73-B9EAFA435E2C}" type="datetimeFigureOut">
              <a:rPr lang="pt-BR" smtClean="0"/>
              <a:t>09/12/2019</a:t>
            </a:fld>
            <a:endParaRPr lang="pt-BR" dirty="0"/>
          </a:p>
        </p:txBody>
      </p:sp>
      <p:sp>
        <p:nvSpPr>
          <p:cNvPr id="6" name="Espaço Reservado para Rodapé 5"/>
          <p:cNvSpPr>
            <a:spLocks noGrp="1"/>
          </p:cNvSpPr>
          <p:nvPr>
            <p:ph type="ftr" sz="quarter" idx="11"/>
          </p:nvPr>
        </p:nvSpPr>
        <p:spPr>
          <a:xfrm>
            <a:off x="301752" y="6410848"/>
            <a:ext cx="3584448" cy="365760"/>
          </a:xfrm>
        </p:spPr>
        <p:txBody>
          <a:bodyPr/>
          <a:lstStyle/>
          <a:p>
            <a:endParaRPr lang="pt-B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tângulo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tângulo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tângu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tângulo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tângulo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Espaço Reservado para Data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CE33D0B-7395-4B9A-BD73-B9EAFA435E2C}" type="datetimeFigureOut">
              <a:rPr lang="pt-BR" smtClean="0"/>
              <a:t>09/12/2019</a:t>
            </a:fld>
            <a:endParaRPr lang="pt-BR" dirty="0"/>
          </a:p>
        </p:txBody>
      </p:sp>
      <p:sp>
        <p:nvSpPr>
          <p:cNvPr id="3" name="Espaço Reservado para Rodapé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pt-BR" dirty="0"/>
          </a:p>
        </p:txBody>
      </p:sp>
      <p:sp>
        <p:nvSpPr>
          <p:cNvPr id="8" name="Retângulo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Conector reto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Elips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Elips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spaço Reservado para Número de Slide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0A6B21D-F0AE-4A8E-A4DE-7EB3F7C25D76}" type="slidenum">
              <a:rPr lang="pt-BR" smtClean="0"/>
              <a:t>‹nº›</a:t>
            </a:fld>
            <a:endParaRPr lang="pt-BR" dirty="0"/>
          </a:p>
        </p:txBody>
      </p:sp>
      <p:sp>
        <p:nvSpPr>
          <p:cNvPr id="22" name="Espaço Reservado para Título 21"/>
          <p:cNvSpPr>
            <a:spLocks noGrp="1"/>
          </p:cNvSpPr>
          <p:nvPr>
            <p:ph type="title"/>
          </p:nvPr>
        </p:nvSpPr>
        <p:spPr>
          <a:xfrm>
            <a:off x="301752" y="228600"/>
            <a:ext cx="8534400" cy="758952"/>
          </a:xfrm>
          <a:prstGeom prst="rect">
            <a:avLst/>
          </a:prstGeom>
        </p:spPr>
        <p:txBody>
          <a:bodyPr vert="horz" anchor="b">
            <a:normAutofit/>
          </a:bodyPr>
          <a:lstStyle/>
          <a:p>
            <a:r>
              <a:rPr kumimoji="0" lang="pt-BR"/>
              <a:t>Clique para editar o título mestre</a:t>
            </a:r>
            <a:endParaRPr kumimoji="0" lang="en-US"/>
          </a:p>
        </p:txBody>
      </p:sp>
      <p:sp>
        <p:nvSpPr>
          <p:cNvPr id="13" name="Espaço Reservado para Texto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pt-BR"/>
              <a:t>Clique para editar o texto mestre</a:t>
            </a:r>
          </a:p>
          <a:p>
            <a:pPr lvl="1" eaLnBrk="1" latinLnBrk="0" hangingPunct="1"/>
            <a:r>
              <a:rPr kumimoji="0" lang="pt-BR"/>
              <a:t>Segundo nível</a:t>
            </a:r>
          </a:p>
          <a:p>
            <a:pPr lvl="2" eaLnBrk="1" latinLnBrk="0" hangingPunct="1"/>
            <a:r>
              <a:rPr kumimoji="0" lang="pt-BR"/>
              <a:t>Terceiro nível</a:t>
            </a:r>
          </a:p>
          <a:p>
            <a:pPr lvl="3" eaLnBrk="1" latinLnBrk="0" hangingPunct="1"/>
            <a:r>
              <a:rPr kumimoji="0" lang="pt-BR"/>
              <a:t>Quarto nível</a:t>
            </a:r>
          </a:p>
          <a:p>
            <a:pPr lvl="4" eaLnBrk="1" latinLnBrk="0" hangingPunct="1"/>
            <a:r>
              <a:rPr kumimoji="0" lang="pt-BR"/>
              <a:t>Quinto nível</a:t>
            </a:r>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p:txBody>
          <a:bodyPr>
            <a:normAutofit lnSpcReduction="10000"/>
          </a:bodyPr>
          <a:lstStyle/>
          <a:p>
            <a:r>
              <a:rPr lang="en-US" dirty="0"/>
              <a:t>REVISÃO SISTEMÁTICA</a:t>
            </a:r>
          </a:p>
          <a:p>
            <a:r>
              <a:rPr lang="en-US" dirty="0"/>
              <a:t>ESTADO DA ARTE : NOVA CLASSIFICAÇÃO</a:t>
            </a:r>
          </a:p>
          <a:p>
            <a:r>
              <a:rPr lang="en-US" dirty="0"/>
              <a:t>MECANISMOS </a:t>
            </a:r>
          </a:p>
          <a:p>
            <a:r>
              <a:rPr lang="en-US" dirty="0"/>
              <a:t>GUIA DE TRATAMENTO</a:t>
            </a:r>
          </a:p>
          <a:p>
            <a:endParaRPr lang="en-US" dirty="0"/>
          </a:p>
          <a:p>
            <a:r>
              <a:rPr lang="en-US" dirty="0"/>
              <a:t>                                                      2018/2019</a:t>
            </a:r>
            <a:endParaRPr lang="pt-BR" dirty="0"/>
          </a:p>
        </p:txBody>
      </p:sp>
      <p:sp>
        <p:nvSpPr>
          <p:cNvPr id="2" name="Título 1"/>
          <p:cNvSpPr>
            <a:spLocks noGrp="1"/>
          </p:cNvSpPr>
          <p:nvPr>
            <p:ph type="ctrTitle"/>
          </p:nvPr>
        </p:nvSpPr>
        <p:spPr/>
        <p:txBody>
          <a:bodyPr/>
          <a:lstStyle/>
          <a:p>
            <a:r>
              <a:rPr lang="en-US" dirty="0"/>
              <a:t>REESTENOSE STENTS FARMACOLOGICOS </a:t>
            </a:r>
            <a:endParaRPr lang="pt-BR" dirty="0"/>
          </a:p>
        </p:txBody>
      </p:sp>
      <p:sp>
        <p:nvSpPr>
          <p:cNvPr id="4" name="CaixaDeTexto 3"/>
          <p:cNvSpPr txBox="1"/>
          <p:nvPr/>
        </p:nvSpPr>
        <p:spPr>
          <a:xfrm>
            <a:off x="4743436" y="5733256"/>
            <a:ext cx="4400564" cy="707886"/>
          </a:xfrm>
          <a:prstGeom prst="rect">
            <a:avLst/>
          </a:prstGeom>
          <a:noFill/>
        </p:spPr>
        <p:txBody>
          <a:bodyPr wrap="none" rtlCol="0">
            <a:spAutoFit/>
          </a:bodyPr>
          <a:lstStyle/>
          <a:p>
            <a:r>
              <a:rPr lang="en-US" sz="2000" dirty="0"/>
              <a:t>JOÃO PAULO NUNES FERNANDES</a:t>
            </a:r>
          </a:p>
          <a:p>
            <a:r>
              <a:rPr lang="en-US" sz="2000" dirty="0"/>
              <a:t>JOSE FABIO FABRIS JUNIOR</a:t>
            </a:r>
            <a:endParaRPr lang="pt-BR" sz="2000" dirty="0"/>
          </a:p>
        </p:txBody>
      </p:sp>
    </p:spTree>
    <p:extLst>
      <p:ext uri="{BB962C8B-B14F-4D97-AF65-F5344CB8AC3E}">
        <p14:creationId xmlns:p14="http://schemas.microsoft.com/office/powerpoint/2010/main" val="1381717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FISIOPATOLOGIA REESTENOSE</a:t>
            </a:r>
            <a:endParaRPr lang="pt-BR" dirty="0"/>
          </a:p>
        </p:txBody>
      </p:sp>
      <p:sp>
        <p:nvSpPr>
          <p:cNvPr id="3" name="Espaço Reservado para Conteúdo 2"/>
          <p:cNvSpPr>
            <a:spLocks noGrp="1"/>
          </p:cNvSpPr>
          <p:nvPr>
            <p:ph sz="quarter" idx="1"/>
          </p:nvPr>
        </p:nvSpPr>
        <p:spPr/>
        <p:txBody>
          <a:bodyPr/>
          <a:lstStyle/>
          <a:p>
            <a:r>
              <a:rPr lang="en-US" dirty="0"/>
              <a:t>FATORES DE CRESCIMENTO RELACIONADOS AS PLAQUETAS E LEUCÓCITOS :</a:t>
            </a:r>
          </a:p>
          <a:p>
            <a:r>
              <a:rPr lang="en-US" dirty="0"/>
              <a:t>. PROLIFERAÇÃO E MIGRAÇÃO CELULAS MUSCULARES LISAS DA CAMADA MÉDIA PARA A NEOÍNTIMA E SUBSEQUENTE FORMAÇÃO DE MATRIX EXTRACELULAR.</a:t>
            </a:r>
          </a:p>
          <a:p>
            <a:r>
              <a:rPr lang="en-US" dirty="0"/>
              <a:t>. NEOÍNTIMA COMPLETA : CELS MUSCULARES LISAS E MATRIZ EXTRACELULAR RICA EM PROTEOGLICANOS  E POSTERIOR COBERTURA POR CELS ENDOTELIAIS.</a:t>
            </a:r>
            <a:endParaRPr lang="pt-BR" dirty="0"/>
          </a:p>
        </p:txBody>
      </p:sp>
    </p:spTree>
    <p:extLst>
      <p:ext uri="{BB962C8B-B14F-4D97-AF65-F5344CB8AC3E}">
        <p14:creationId xmlns:p14="http://schemas.microsoft.com/office/powerpoint/2010/main" val="3915444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763688" y="1844824"/>
            <a:ext cx="5544615" cy="3672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ítulo 3"/>
          <p:cNvSpPr>
            <a:spLocks noGrp="1"/>
          </p:cNvSpPr>
          <p:nvPr>
            <p:ph type="title"/>
          </p:nvPr>
        </p:nvSpPr>
        <p:spPr/>
        <p:txBody>
          <a:bodyPr>
            <a:normAutofit fontScale="90000"/>
          </a:bodyPr>
          <a:lstStyle/>
          <a:p>
            <a:r>
              <a:rPr lang="en-US" dirty="0"/>
              <a:t>BASES MOLECULARES REESTENOSE INTRASTENT </a:t>
            </a:r>
            <a:endParaRPr lang="pt-BR" dirty="0"/>
          </a:p>
        </p:txBody>
      </p:sp>
    </p:spTree>
    <p:extLst>
      <p:ext uri="{BB962C8B-B14F-4D97-AF65-F5344CB8AC3E}">
        <p14:creationId xmlns:p14="http://schemas.microsoft.com/office/powerpoint/2010/main" val="1905027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BMS – ISR</a:t>
            </a:r>
            <a:endParaRPr lang="pt-BR" dirty="0"/>
          </a:p>
        </p:txBody>
      </p:sp>
      <p:sp>
        <p:nvSpPr>
          <p:cNvPr id="3" name="Espaço Reservado para Conteúdo 2"/>
          <p:cNvSpPr>
            <a:spLocks noGrp="1"/>
          </p:cNvSpPr>
          <p:nvPr>
            <p:ph sz="quarter" idx="1"/>
          </p:nvPr>
        </p:nvSpPr>
        <p:spPr/>
        <p:txBody>
          <a:bodyPr/>
          <a:lstStyle/>
          <a:p>
            <a:r>
              <a:rPr lang="en-US" dirty="0"/>
              <a:t>BMS </a:t>
            </a:r>
          </a:p>
          <a:p>
            <a:r>
              <a:rPr lang="en-US" dirty="0"/>
              <a:t>CELULAS MUSCULARES LISAS ( GRANDE MAIORIA ) </a:t>
            </a:r>
          </a:p>
          <a:p>
            <a:r>
              <a:rPr lang="en-US" dirty="0"/>
              <a:t>PEQUENAS QUANTIDADES MATRIX EXTRACELULAR </a:t>
            </a:r>
          </a:p>
          <a:p>
            <a:endParaRPr lang="en-US" dirty="0"/>
          </a:p>
          <a:p>
            <a:r>
              <a:rPr lang="en-US" dirty="0"/>
              <a:t>PADRÃO TIPICO DIFUSO </a:t>
            </a:r>
          </a:p>
          <a:p>
            <a:r>
              <a:rPr lang="en-US" dirty="0"/>
              <a:t>PICO ENTRE O 3 – 6 MÊS </a:t>
            </a:r>
          </a:p>
          <a:p>
            <a:r>
              <a:rPr lang="en-US" dirty="0"/>
              <a:t>ESTÁVEL APÓS 1 ANO. </a:t>
            </a:r>
            <a:endParaRPr lang="pt-BR" dirty="0"/>
          </a:p>
        </p:txBody>
      </p:sp>
    </p:spTree>
    <p:extLst>
      <p:ext uri="{BB962C8B-B14F-4D97-AF65-F5344CB8AC3E}">
        <p14:creationId xmlns:p14="http://schemas.microsoft.com/office/powerpoint/2010/main" val="3075556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DES – ISR </a:t>
            </a:r>
            <a:endParaRPr lang="pt-BR" dirty="0"/>
          </a:p>
        </p:txBody>
      </p:sp>
      <p:sp>
        <p:nvSpPr>
          <p:cNvPr id="3" name="Espaço Reservado para Conteúdo 2"/>
          <p:cNvSpPr>
            <a:spLocks noGrp="1"/>
          </p:cNvSpPr>
          <p:nvPr>
            <p:ph sz="quarter" idx="1"/>
          </p:nvPr>
        </p:nvSpPr>
        <p:spPr/>
        <p:txBody>
          <a:bodyPr/>
          <a:lstStyle/>
          <a:p>
            <a:r>
              <a:rPr lang="en-US" dirty="0"/>
              <a:t>PARTICULARIDADES  DES –ISR </a:t>
            </a:r>
          </a:p>
          <a:p>
            <a:endParaRPr lang="en-US" dirty="0"/>
          </a:p>
          <a:p>
            <a:r>
              <a:rPr lang="en-US" dirty="0"/>
              <a:t>COMPLEXO PLATAFORMA /POLÍMERO/DROGA </a:t>
            </a:r>
          </a:p>
          <a:p>
            <a:r>
              <a:rPr lang="en-US" dirty="0"/>
              <a:t>POLÍMEROS DURÁVEIS  X BIODEGRADÁVEIS </a:t>
            </a:r>
          </a:p>
          <a:p>
            <a:r>
              <a:rPr lang="en-US" dirty="0"/>
              <a:t>CONCENTRAÇÃO DA DROGA </a:t>
            </a:r>
          </a:p>
          <a:p>
            <a:r>
              <a:rPr lang="en-US" dirty="0"/>
              <a:t>VELOCIDADE DE LIBERAÇÃO</a:t>
            </a:r>
          </a:p>
          <a:p>
            <a:r>
              <a:rPr lang="en-US" dirty="0"/>
              <a:t>BIOCOMPATIBILIDADE DO POLÍMERO </a:t>
            </a:r>
          </a:p>
          <a:p>
            <a:r>
              <a:rPr lang="en-US" dirty="0"/>
              <a:t>AUSÊNCIA DE POLÍMERO</a:t>
            </a:r>
            <a:endParaRPr lang="pt-BR" dirty="0"/>
          </a:p>
        </p:txBody>
      </p:sp>
    </p:spTree>
    <p:extLst>
      <p:ext uri="{BB962C8B-B14F-4D97-AF65-F5344CB8AC3E}">
        <p14:creationId xmlns:p14="http://schemas.microsoft.com/office/powerpoint/2010/main" val="170469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DES - ISR</a:t>
            </a:r>
            <a:endParaRPr lang="pt-BR" dirty="0"/>
          </a:p>
        </p:txBody>
      </p:sp>
      <p:sp>
        <p:nvSpPr>
          <p:cNvPr id="3" name="Espaço Reservado para Conteúdo 2"/>
          <p:cNvSpPr>
            <a:spLocks noGrp="1"/>
          </p:cNvSpPr>
          <p:nvPr>
            <p:ph sz="quarter" idx="1"/>
          </p:nvPr>
        </p:nvSpPr>
        <p:spPr/>
        <p:txBody>
          <a:bodyPr>
            <a:normAutofit fontScale="77500" lnSpcReduction="20000"/>
          </a:bodyPr>
          <a:lstStyle/>
          <a:p>
            <a:r>
              <a:rPr lang="en-US" dirty="0"/>
              <a:t>MECANISMOS COMUNS BMS/DES :</a:t>
            </a:r>
          </a:p>
          <a:p>
            <a:r>
              <a:rPr lang="en-US" dirty="0"/>
              <a:t> FATORES BIOLOGICOS , MECÂNICOS E TÉCNICOS</a:t>
            </a:r>
          </a:p>
          <a:p>
            <a:endParaRPr lang="en-US" dirty="0"/>
          </a:p>
          <a:p>
            <a:r>
              <a:rPr lang="en-US" dirty="0"/>
              <a:t>DES  ENQUANTO MINIMIZAM A PROLIFERAÇÃO </a:t>
            </a:r>
          </a:p>
          <a:p>
            <a:r>
              <a:rPr lang="en-US" dirty="0"/>
              <a:t>DA NEOINTIMA , ESTÃO SUJEITOS A EFEITOS DECORRENTES DA HIPERSENSIBILIDADE AO POLIMERO /DROGA , INFLAMAÇÃO LOCAL PERSISTENTE E CICATRIÇÃO TARDIA.</a:t>
            </a:r>
          </a:p>
          <a:p>
            <a:r>
              <a:rPr lang="en-US" dirty="0"/>
              <a:t>PADRÃO FOCAL </a:t>
            </a:r>
          </a:p>
          <a:p>
            <a:endParaRPr lang="en-US" dirty="0"/>
          </a:p>
          <a:p>
            <a:r>
              <a:rPr lang="en-US" dirty="0"/>
              <a:t>METODOS DE IMAGEM :</a:t>
            </a:r>
          </a:p>
          <a:p>
            <a:r>
              <a:rPr lang="en-US" dirty="0"/>
              <a:t>1-BMS ---TECIDO DE ALTO SINAL ,HOMOGÊNIA ECOGENICIDADE</a:t>
            </a:r>
          </a:p>
          <a:p>
            <a:r>
              <a:rPr lang="en-US" dirty="0"/>
              <a:t>2-DES---- CAMADAS COM COMPOSIÇÃO HETEROGÊNIA. </a:t>
            </a:r>
          </a:p>
          <a:p>
            <a:endParaRPr lang="pt-BR" dirty="0"/>
          </a:p>
        </p:txBody>
      </p:sp>
    </p:spTree>
    <p:extLst>
      <p:ext uri="{BB962C8B-B14F-4D97-AF65-F5344CB8AC3E}">
        <p14:creationId xmlns:p14="http://schemas.microsoft.com/office/powerpoint/2010/main" val="1650371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DES -ISR</a:t>
            </a:r>
            <a:endParaRPr lang="pt-BR" dirty="0"/>
          </a:p>
        </p:txBody>
      </p:sp>
      <p:sp>
        <p:nvSpPr>
          <p:cNvPr id="3" name="Espaço Reservado para Conteúdo 2"/>
          <p:cNvSpPr>
            <a:spLocks noGrp="1"/>
          </p:cNvSpPr>
          <p:nvPr>
            <p:ph sz="quarter" idx="1"/>
          </p:nvPr>
        </p:nvSpPr>
        <p:spPr/>
        <p:txBody>
          <a:bodyPr>
            <a:normAutofit fontScale="85000" lnSpcReduction="20000"/>
          </a:bodyPr>
          <a:lstStyle/>
          <a:p>
            <a:r>
              <a:rPr lang="en-US" dirty="0"/>
              <a:t>PROCESSO INFLAMATÓRIO CRÔNICO</a:t>
            </a:r>
          </a:p>
          <a:p>
            <a:r>
              <a:rPr lang="en-US" dirty="0"/>
              <a:t>NEOENDOTELIZAÇÃO INCOMPLETA ATÉ 48 M</a:t>
            </a:r>
          </a:p>
          <a:p>
            <a:r>
              <a:rPr lang="en-US" dirty="0"/>
              <a:t>RISCO DE TROMBOSE TARDIA </a:t>
            </a:r>
          </a:p>
          <a:p>
            <a:endParaRPr lang="en-US" dirty="0"/>
          </a:p>
          <a:p>
            <a:r>
              <a:rPr lang="en-US" dirty="0"/>
              <a:t>BIOCOMPATIBILIDADE  DOS COMPONENTES , ESPECIALMENTE  POLÍMERO </a:t>
            </a:r>
          </a:p>
          <a:p>
            <a:r>
              <a:rPr lang="en-US" dirty="0"/>
              <a:t>INFLAMAÇÃO  AGUDA  --- REAÇÃO DE HIPERSENSIBILIDADE COM ATIVAÇÃO DE EOSINÓFILOS E LINFÓCITOS  T .</a:t>
            </a:r>
          </a:p>
          <a:p>
            <a:r>
              <a:rPr lang="en-US" dirty="0"/>
              <a:t>DES –IRS = MAIS TARDIA 6 A 9 MESES E AUMENTO ADICIONAL ATÉ 2 ANO</a:t>
            </a:r>
          </a:p>
          <a:p>
            <a:r>
              <a:rPr lang="en-US" dirty="0"/>
              <a:t>PRINCIPALMENTE COMPOSTO POR MATRIZ EXTRACELULAR E MÍNIMA QUANTIDADE CELS MUSCULARES LISAS , DE CARATER FOCAL TÍPICO.</a:t>
            </a:r>
            <a:endParaRPr lang="pt-BR" dirty="0"/>
          </a:p>
        </p:txBody>
      </p:sp>
    </p:spTree>
    <p:extLst>
      <p:ext uri="{BB962C8B-B14F-4D97-AF65-F5344CB8AC3E}">
        <p14:creationId xmlns:p14="http://schemas.microsoft.com/office/powerpoint/2010/main" val="1912338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HIPÓTESE : BD-DES SÃO SUPERIORES</a:t>
            </a:r>
            <a:endParaRPr lang="pt-BR" dirty="0"/>
          </a:p>
        </p:txBody>
      </p:sp>
      <p:sp>
        <p:nvSpPr>
          <p:cNvPr id="3" name="Espaço Reservado para Conteúdo 2"/>
          <p:cNvSpPr>
            <a:spLocks noGrp="1"/>
          </p:cNvSpPr>
          <p:nvPr>
            <p:ph sz="quarter" idx="1"/>
          </p:nvPr>
        </p:nvSpPr>
        <p:spPr/>
        <p:txBody>
          <a:bodyPr>
            <a:normAutofit fontScale="85000" lnSpcReduction="20000"/>
          </a:bodyPr>
          <a:lstStyle/>
          <a:p>
            <a:r>
              <a:rPr lang="pt-BR" dirty="0"/>
              <a:t>A compreensão de que os polímeros duráveis de maior </a:t>
            </a:r>
          </a:p>
          <a:p>
            <a:r>
              <a:rPr lang="pt-BR" dirty="0"/>
              <a:t>espessura e menor biocompatibilidade perpetuavam a res-</a:t>
            </a:r>
          </a:p>
          <a:p>
            <a:r>
              <a:rPr lang="pt-BR" dirty="0"/>
              <a:t>posta anti-inflamatória local e potencializavam a ocorrência </a:t>
            </a:r>
          </a:p>
          <a:p>
            <a:r>
              <a:rPr lang="pt-BR" dirty="0"/>
              <a:t>da trombose tardia e muito tardia levou ao desenvolvimento </a:t>
            </a:r>
          </a:p>
          <a:p>
            <a:r>
              <a:rPr lang="pt-BR" dirty="0"/>
              <a:t>de polímeros </a:t>
            </a:r>
            <a:r>
              <a:rPr lang="pt-BR" dirty="0" err="1"/>
              <a:t>bioreabsorvíveis</a:t>
            </a:r>
            <a:r>
              <a:rPr lang="pt-BR" dirty="0"/>
              <a:t>. Esse conceito é atraente. O </a:t>
            </a:r>
          </a:p>
          <a:p>
            <a:r>
              <a:rPr lang="pt-BR" dirty="0"/>
              <a:t>polímero poderia, por um tempo necessário, cumprir sua função </a:t>
            </a:r>
          </a:p>
          <a:p>
            <a:r>
              <a:rPr lang="pt-BR" dirty="0"/>
              <a:t>de armazenar e controlar a </a:t>
            </a:r>
            <a:r>
              <a:rPr lang="pt-BR" dirty="0" err="1"/>
              <a:t>eluição</a:t>
            </a:r>
            <a:r>
              <a:rPr lang="pt-BR" dirty="0"/>
              <a:t> do fármaco e, em seguida, </a:t>
            </a:r>
          </a:p>
          <a:p>
            <a:r>
              <a:rPr lang="pt-BR" dirty="0"/>
              <a:t>ser </a:t>
            </a:r>
            <a:r>
              <a:rPr lang="pt-BR" dirty="0" err="1"/>
              <a:t>bioreabsorvido</a:t>
            </a:r>
            <a:r>
              <a:rPr lang="pt-BR" dirty="0"/>
              <a:t>, desaparecendo da plataforma metálica. A </a:t>
            </a:r>
          </a:p>
          <a:p>
            <a:r>
              <a:rPr lang="pt-BR" dirty="0"/>
              <a:t>maioria dos dispositivos reabsorvidos compostos por PLLA e </a:t>
            </a:r>
          </a:p>
          <a:p>
            <a:r>
              <a:rPr lang="pt-BR" dirty="0"/>
              <a:t>PDLLA são progressivamente metabolizados em cadeias de </a:t>
            </a:r>
          </a:p>
          <a:p>
            <a:r>
              <a:rPr lang="pt-BR" dirty="0"/>
              <a:t>éster e posteriormente degradados em ácido lático. </a:t>
            </a:r>
          </a:p>
          <a:p>
            <a:endParaRPr lang="pt-BR" dirty="0"/>
          </a:p>
        </p:txBody>
      </p:sp>
    </p:spTree>
    <p:extLst>
      <p:ext uri="{BB962C8B-B14F-4D97-AF65-F5344CB8AC3E}">
        <p14:creationId xmlns:p14="http://schemas.microsoft.com/office/powerpoint/2010/main" val="515324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BD-DES     X      DP -DES</a:t>
            </a:r>
            <a:endParaRPr lang="pt-BR" dirty="0"/>
          </a:p>
        </p:txBody>
      </p:sp>
      <p:sp>
        <p:nvSpPr>
          <p:cNvPr id="3" name="Espaço Reservado para Conteúdo 2"/>
          <p:cNvSpPr>
            <a:spLocks noGrp="1"/>
          </p:cNvSpPr>
          <p:nvPr>
            <p:ph sz="quarter" idx="1"/>
          </p:nvPr>
        </p:nvSpPr>
        <p:spPr>
          <a:xfrm>
            <a:off x="323528" y="1484784"/>
            <a:ext cx="8503920" cy="4572000"/>
          </a:xfrm>
        </p:spPr>
        <p:txBody>
          <a:bodyPr>
            <a:normAutofit fontScale="70000" lnSpcReduction="20000"/>
          </a:bodyPr>
          <a:lstStyle/>
          <a:p>
            <a:r>
              <a:rPr lang="pt-BR" dirty="0"/>
              <a:t>Apesar do conceito dos </a:t>
            </a:r>
            <a:r>
              <a:rPr lang="pt-BR" dirty="0" err="1"/>
              <a:t>stents</a:t>
            </a:r>
            <a:r>
              <a:rPr lang="pt-BR" dirty="0"/>
              <a:t> com polímeros </a:t>
            </a:r>
            <a:r>
              <a:rPr lang="pt-BR" dirty="0" err="1"/>
              <a:t>bioreabsorvíveis</a:t>
            </a:r>
            <a:r>
              <a:rPr lang="pt-BR" dirty="0"/>
              <a:t> ser atraente, sua vantagem em relação aos excelentes resultados dos </a:t>
            </a:r>
            <a:r>
              <a:rPr lang="pt-BR" dirty="0" err="1"/>
              <a:t>stents</a:t>
            </a:r>
            <a:r>
              <a:rPr lang="pt-BR" dirty="0"/>
              <a:t> com polímero durável ainda precisa ser comprovada. Uma </a:t>
            </a:r>
            <a:r>
              <a:rPr lang="pt-BR" dirty="0" err="1"/>
              <a:t>metanálise</a:t>
            </a:r>
            <a:r>
              <a:rPr lang="pt-BR" dirty="0"/>
              <a:t> que incluiu 126 ensaios clínicos randomizados e 258.544 pacientes tratados com </a:t>
            </a:r>
            <a:r>
              <a:rPr lang="pt-BR" dirty="0" err="1"/>
              <a:t>stents</a:t>
            </a:r>
            <a:r>
              <a:rPr lang="pt-BR" dirty="0"/>
              <a:t> metálicos convencionais, </a:t>
            </a:r>
            <a:r>
              <a:rPr lang="pt-BR" dirty="0" err="1"/>
              <a:t>stents</a:t>
            </a:r>
            <a:r>
              <a:rPr lang="pt-BR" dirty="0"/>
              <a:t> farmacológicos de primeira e segunda geração e </a:t>
            </a:r>
            <a:r>
              <a:rPr lang="pt-BR" dirty="0" err="1"/>
              <a:t>stents</a:t>
            </a:r>
            <a:r>
              <a:rPr lang="pt-BR" dirty="0"/>
              <a:t> com polímero biodegradável falhou em mostrar superioridade dos </a:t>
            </a:r>
            <a:r>
              <a:rPr lang="pt-BR" dirty="0" err="1"/>
              <a:t>stents</a:t>
            </a:r>
            <a:r>
              <a:rPr lang="pt-BR" dirty="0"/>
              <a:t> com polímero biodegradável em relação aos </a:t>
            </a:r>
            <a:r>
              <a:rPr lang="pt-BR" dirty="0" err="1"/>
              <a:t>stents</a:t>
            </a:r>
            <a:r>
              <a:rPr lang="pt-BR" dirty="0"/>
              <a:t> com polímeros duráveis. Além disso, os </a:t>
            </a:r>
            <a:r>
              <a:rPr lang="pt-BR" dirty="0" err="1"/>
              <a:t>stents</a:t>
            </a:r>
            <a:r>
              <a:rPr lang="pt-BR" dirty="0"/>
              <a:t> com polímero durável de última geração, com plataforma de cromo-cobalto, apresentaram a melhor combinação em termos de eficácia e segurança.20</a:t>
            </a:r>
          </a:p>
          <a:p>
            <a:endParaRPr lang="pt-BR" dirty="0"/>
          </a:p>
          <a:p>
            <a:r>
              <a:rPr lang="pt-BR" dirty="0" err="1"/>
              <a:t>Rev</a:t>
            </a:r>
            <a:r>
              <a:rPr lang="pt-BR" dirty="0"/>
              <a:t> </a:t>
            </a:r>
            <a:r>
              <a:rPr lang="pt-BR" dirty="0" err="1"/>
              <a:t>Soc</a:t>
            </a:r>
            <a:r>
              <a:rPr lang="pt-BR" dirty="0"/>
              <a:t> </a:t>
            </a:r>
            <a:r>
              <a:rPr lang="pt-BR" dirty="0" err="1"/>
              <a:t>Cardiol</a:t>
            </a:r>
            <a:r>
              <a:rPr lang="pt-BR" dirty="0"/>
              <a:t> Estado de São Paulo 2018;28(1):54-9</a:t>
            </a:r>
          </a:p>
          <a:p>
            <a:r>
              <a:rPr lang="pt-BR" dirty="0"/>
              <a:t>Guilherme Barreto Gameiro Silva1,2 José de Ribamar Costa Jr1,2 Amanda Sousa1,2 José Eduardo Sousa1,2 Alexandre Abizaid1,2,3 1. Instituto Dante </a:t>
            </a:r>
            <a:r>
              <a:rPr lang="pt-BR" dirty="0" err="1"/>
              <a:t>Pazzanese</a:t>
            </a:r>
            <a:r>
              <a:rPr lang="pt-BR" dirty="0"/>
              <a:t> de Cardiologia, São Paulo, Brasil. 2. Hospital do Coração - HCOR, São Paulo, Brasil. 3. Hospital Sírio Libanês, São Paulo,</a:t>
            </a:r>
          </a:p>
        </p:txBody>
      </p:sp>
    </p:spTree>
    <p:extLst>
      <p:ext uri="{BB962C8B-B14F-4D97-AF65-F5344CB8AC3E}">
        <p14:creationId xmlns:p14="http://schemas.microsoft.com/office/powerpoint/2010/main" val="211958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BD DES    X       DP -DES</a:t>
            </a:r>
            <a:endParaRPr lang="pt-BR" dirty="0"/>
          </a:p>
        </p:txBody>
      </p:sp>
      <p:sp>
        <p:nvSpPr>
          <p:cNvPr id="3" name="Espaço Reservado para Conteúdo 2"/>
          <p:cNvSpPr>
            <a:spLocks noGrp="1"/>
          </p:cNvSpPr>
          <p:nvPr>
            <p:ph sz="quarter" idx="1"/>
          </p:nvPr>
        </p:nvSpPr>
        <p:spPr/>
        <p:txBody>
          <a:bodyPr>
            <a:normAutofit fontScale="92500" lnSpcReduction="20000"/>
          </a:bodyPr>
          <a:lstStyle/>
          <a:p>
            <a:r>
              <a:rPr lang="pt-BR" dirty="0"/>
              <a:t>Atualmente, os três </a:t>
            </a:r>
            <a:r>
              <a:rPr lang="pt-BR" dirty="0" err="1"/>
              <a:t>stents</a:t>
            </a:r>
            <a:r>
              <a:rPr lang="pt-BR" dirty="0"/>
              <a:t> mais utilizados no mundo </a:t>
            </a:r>
            <a:r>
              <a:rPr lang="pt-BR" dirty="0" err="1"/>
              <a:t>Xience</a:t>
            </a:r>
            <a:r>
              <a:rPr lang="pt-BR" dirty="0"/>
              <a:t>® e </a:t>
            </a:r>
            <a:r>
              <a:rPr lang="pt-BR" dirty="0" err="1"/>
              <a:t>Promus</a:t>
            </a:r>
            <a:r>
              <a:rPr lang="pt-BR" dirty="0"/>
              <a:t>® - </a:t>
            </a:r>
            <a:r>
              <a:rPr lang="pt-BR" dirty="0" err="1"/>
              <a:t>eluidores</a:t>
            </a:r>
            <a:r>
              <a:rPr lang="pt-BR" dirty="0"/>
              <a:t> de </a:t>
            </a:r>
            <a:r>
              <a:rPr lang="pt-BR" dirty="0" err="1"/>
              <a:t>everolimus</a:t>
            </a:r>
            <a:r>
              <a:rPr lang="pt-BR" dirty="0"/>
              <a:t> (SEE) e, </a:t>
            </a:r>
            <a:r>
              <a:rPr lang="pt-BR" dirty="0" err="1"/>
              <a:t>Resolute</a:t>
            </a:r>
            <a:r>
              <a:rPr lang="pt-BR" dirty="0"/>
              <a:t> - </a:t>
            </a:r>
            <a:r>
              <a:rPr lang="pt-BR" dirty="0" err="1"/>
              <a:t>eluidor</a:t>
            </a:r>
            <a:r>
              <a:rPr lang="pt-BR" dirty="0"/>
              <a:t> de </a:t>
            </a:r>
            <a:r>
              <a:rPr lang="pt-BR" dirty="0" err="1"/>
              <a:t>zotarolimus</a:t>
            </a:r>
            <a:r>
              <a:rPr lang="pt-BR" dirty="0"/>
              <a:t> (SEZ) utilizam polímero durável. Quanto à eficácia e segurança desses </a:t>
            </a:r>
            <a:r>
              <a:rPr lang="pt-BR" dirty="0" err="1"/>
              <a:t>stents</a:t>
            </a:r>
            <a:r>
              <a:rPr lang="pt-BR" dirty="0"/>
              <a:t> há evidências científicas robustas, por isso, são utilizados como “padrão-ouro” e seus benefícios são comparados aos novos dispositivos. Confrontados com outros SF com polímeros duráveis de primeira geração, os SEE e o SEZ incorporaram polímeros mais </a:t>
            </a:r>
            <a:r>
              <a:rPr lang="pt-BR" dirty="0" err="1"/>
              <a:t>biocompatíveis</a:t>
            </a:r>
            <a:r>
              <a:rPr lang="pt-BR" dirty="0"/>
              <a:t> e mudaram sua plataforma metálica de aço inoxidável para cromo-cobalto ou cromo-platina. Dessa forma, passaram a utilizar hastes mais finas com baixo perfil de cruzamento e sem perda significativa da força radial e radio opacidade</a:t>
            </a:r>
          </a:p>
        </p:txBody>
      </p:sp>
    </p:spTree>
    <p:extLst>
      <p:ext uri="{BB962C8B-B14F-4D97-AF65-F5344CB8AC3E}">
        <p14:creationId xmlns:p14="http://schemas.microsoft.com/office/powerpoint/2010/main" val="1400788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DP-DES</a:t>
            </a:r>
            <a:endParaRPr lang="pt-BR" dirty="0"/>
          </a:p>
        </p:txBody>
      </p:sp>
      <p:pic>
        <p:nvPicPr>
          <p:cNvPr id="5122"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51520" y="1412776"/>
            <a:ext cx="8712968"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9728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p:txBody>
          <a:bodyPr>
            <a:normAutofit fontScale="92500" lnSpcReduction="10000"/>
          </a:bodyPr>
          <a:lstStyle/>
          <a:p>
            <a:r>
              <a:rPr lang="pt-BR" dirty="0" err="1"/>
              <a:t>Journal</a:t>
            </a:r>
            <a:r>
              <a:rPr lang="pt-BR" dirty="0"/>
              <a:t> </a:t>
            </a:r>
            <a:r>
              <a:rPr lang="pt-BR" dirty="0" err="1"/>
              <a:t>of</a:t>
            </a:r>
            <a:r>
              <a:rPr lang="pt-BR" dirty="0"/>
              <a:t> </a:t>
            </a:r>
            <a:r>
              <a:rPr lang="pt-BR" dirty="0" err="1"/>
              <a:t>Geriatric</a:t>
            </a:r>
            <a:r>
              <a:rPr lang="pt-BR" dirty="0"/>
              <a:t> </a:t>
            </a:r>
            <a:r>
              <a:rPr lang="pt-BR" dirty="0" err="1"/>
              <a:t>Cardiology</a:t>
            </a:r>
            <a:r>
              <a:rPr lang="pt-BR" dirty="0"/>
              <a:t> (2018) 15: 173184 ©2018 JGC </a:t>
            </a:r>
            <a:r>
              <a:rPr lang="pt-BR" dirty="0" err="1"/>
              <a:t>All</a:t>
            </a:r>
            <a:r>
              <a:rPr lang="pt-BR" dirty="0"/>
              <a:t> </a:t>
            </a:r>
            <a:r>
              <a:rPr lang="pt-BR" dirty="0" err="1"/>
              <a:t>rights</a:t>
            </a:r>
            <a:r>
              <a:rPr lang="pt-BR" dirty="0"/>
              <a:t> </a:t>
            </a:r>
            <a:r>
              <a:rPr lang="pt-BR" dirty="0" err="1"/>
              <a:t>reserved</a:t>
            </a:r>
            <a:r>
              <a:rPr lang="pt-BR" dirty="0"/>
              <a:t>; www.jgc301.com http://www.jgc301.com; jgc@jgc301.com | </a:t>
            </a:r>
            <a:r>
              <a:rPr lang="pt-BR" dirty="0" err="1"/>
              <a:t>Journal</a:t>
            </a:r>
            <a:r>
              <a:rPr lang="pt-BR" dirty="0"/>
              <a:t> </a:t>
            </a:r>
            <a:r>
              <a:rPr lang="pt-BR" dirty="0" err="1"/>
              <a:t>of</a:t>
            </a:r>
            <a:r>
              <a:rPr lang="pt-BR" dirty="0"/>
              <a:t> </a:t>
            </a:r>
            <a:r>
              <a:rPr lang="pt-BR" dirty="0" err="1"/>
              <a:t>Geriatric</a:t>
            </a:r>
            <a:r>
              <a:rPr lang="pt-BR" dirty="0"/>
              <a:t> </a:t>
            </a:r>
            <a:r>
              <a:rPr lang="pt-BR" dirty="0" err="1"/>
              <a:t>Cardiology</a:t>
            </a:r>
            <a:r>
              <a:rPr lang="pt-BR" dirty="0"/>
              <a:t> </a:t>
            </a:r>
            <a:r>
              <a:rPr lang="pt-BR" dirty="0" err="1"/>
              <a:t>Review</a:t>
            </a:r>
            <a:r>
              <a:rPr lang="pt-BR" dirty="0"/>
              <a:t>  Open Access  </a:t>
            </a:r>
            <a:r>
              <a:rPr lang="pt-BR" dirty="0" err="1"/>
              <a:t>Treatment</a:t>
            </a:r>
            <a:r>
              <a:rPr lang="pt-BR" dirty="0"/>
              <a:t> </a:t>
            </a:r>
            <a:r>
              <a:rPr lang="pt-BR" dirty="0" err="1"/>
              <a:t>of</a:t>
            </a:r>
            <a:r>
              <a:rPr lang="pt-BR" dirty="0"/>
              <a:t> </a:t>
            </a:r>
            <a:r>
              <a:rPr lang="pt-BR" dirty="0" err="1"/>
              <a:t>coronary</a:t>
            </a:r>
            <a:r>
              <a:rPr lang="pt-BR" dirty="0"/>
              <a:t> </a:t>
            </a:r>
            <a:r>
              <a:rPr lang="pt-BR" dirty="0" err="1"/>
              <a:t>in-stent</a:t>
            </a:r>
            <a:r>
              <a:rPr lang="pt-BR" dirty="0"/>
              <a:t> </a:t>
            </a:r>
            <a:r>
              <a:rPr lang="pt-BR" dirty="0" err="1"/>
              <a:t>restenosis</a:t>
            </a:r>
            <a:r>
              <a:rPr lang="pt-BR" dirty="0"/>
              <a:t>: a </a:t>
            </a:r>
            <a:r>
              <a:rPr lang="pt-BR" dirty="0" err="1"/>
              <a:t>systematic</a:t>
            </a:r>
            <a:r>
              <a:rPr lang="pt-BR" dirty="0"/>
              <a:t> </a:t>
            </a:r>
            <a:r>
              <a:rPr lang="pt-BR" dirty="0" err="1"/>
              <a:t>review</a:t>
            </a:r>
            <a:r>
              <a:rPr lang="pt-BR" dirty="0"/>
              <a:t> </a:t>
            </a:r>
            <a:r>
              <a:rPr lang="pt-BR" dirty="0" err="1"/>
              <a:t>Leos</a:t>
            </a:r>
            <a:r>
              <a:rPr lang="pt-BR" dirty="0"/>
              <a:t> Pleva1 , Pavel Kukla1 , Ota Hlinomaz2,3 1 </a:t>
            </a:r>
            <a:r>
              <a:rPr lang="pt-BR" dirty="0" err="1"/>
              <a:t>Department</a:t>
            </a:r>
            <a:r>
              <a:rPr lang="pt-BR" dirty="0"/>
              <a:t> </a:t>
            </a:r>
            <a:r>
              <a:rPr lang="pt-BR" dirty="0" err="1"/>
              <a:t>of</a:t>
            </a:r>
            <a:r>
              <a:rPr lang="pt-BR" dirty="0"/>
              <a:t> Cardiovascular </a:t>
            </a:r>
            <a:r>
              <a:rPr lang="pt-BR" dirty="0" err="1"/>
              <a:t>Diseases</a:t>
            </a:r>
            <a:r>
              <a:rPr lang="pt-BR" dirty="0"/>
              <a:t>, </a:t>
            </a:r>
            <a:r>
              <a:rPr lang="pt-BR" dirty="0" err="1"/>
              <a:t>University</a:t>
            </a:r>
            <a:r>
              <a:rPr lang="pt-BR" dirty="0"/>
              <a:t> Hospital Ostrava, </a:t>
            </a:r>
            <a:r>
              <a:rPr lang="pt-BR" dirty="0" err="1"/>
              <a:t>Czech</a:t>
            </a:r>
            <a:r>
              <a:rPr lang="pt-BR" dirty="0"/>
              <a:t> </a:t>
            </a:r>
            <a:r>
              <a:rPr lang="pt-BR" dirty="0" err="1"/>
              <a:t>Republic</a:t>
            </a:r>
            <a:r>
              <a:rPr lang="pt-BR" dirty="0"/>
              <a:t> 2 </a:t>
            </a:r>
            <a:r>
              <a:rPr lang="pt-BR" dirty="0" err="1"/>
              <a:t>Department</a:t>
            </a:r>
            <a:r>
              <a:rPr lang="pt-BR" dirty="0"/>
              <a:t> </a:t>
            </a:r>
            <a:r>
              <a:rPr lang="pt-BR" dirty="0" err="1"/>
              <a:t>of</a:t>
            </a:r>
            <a:r>
              <a:rPr lang="pt-BR" dirty="0"/>
              <a:t> </a:t>
            </a:r>
            <a:r>
              <a:rPr lang="pt-BR" dirty="0" err="1"/>
              <a:t>Cardioangiology</a:t>
            </a:r>
            <a:r>
              <a:rPr lang="pt-BR" dirty="0"/>
              <a:t>, St. </a:t>
            </a:r>
            <a:r>
              <a:rPr lang="pt-BR" dirty="0" err="1"/>
              <a:t>Anne's</a:t>
            </a:r>
            <a:r>
              <a:rPr lang="pt-BR" dirty="0"/>
              <a:t> </a:t>
            </a:r>
            <a:r>
              <a:rPr lang="pt-BR" dirty="0" err="1"/>
              <a:t>University</a:t>
            </a:r>
            <a:r>
              <a:rPr lang="pt-BR" dirty="0"/>
              <a:t> Hospital </a:t>
            </a:r>
            <a:r>
              <a:rPr lang="pt-BR" dirty="0" err="1"/>
              <a:t>and</a:t>
            </a:r>
            <a:r>
              <a:rPr lang="pt-BR" dirty="0"/>
              <a:t> </a:t>
            </a:r>
            <a:r>
              <a:rPr lang="pt-BR" dirty="0" err="1"/>
              <a:t>Faculty</a:t>
            </a:r>
            <a:r>
              <a:rPr lang="pt-BR" dirty="0"/>
              <a:t> </a:t>
            </a:r>
            <a:r>
              <a:rPr lang="pt-BR" dirty="0" err="1"/>
              <a:t>of</a:t>
            </a:r>
            <a:r>
              <a:rPr lang="pt-BR" dirty="0"/>
              <a:t> Medicine, </a:t>
            </a:r>
            <a:r>
              <a:rPr lang="pt-BR" dirty="0" err="1"/>
              <a:t>Masaryk</a:t>
            </a:r>
            <a:r>
              <a:rPr lang="pt-BR" dirty="0"/>
              <a:t> </a:t>
            </a:r>
            <a:r>
              <a:rPr lang="pt-BR" dirty="0" err="1"/>
              <a:t>University</a:t>
            </a:r>
            <a:r>
              <a:rPr lang="pt-BR" dirty="0"/>
              <a:t>, Brno, CZ, </a:t>
            </a:r>
            <a:r>
              <a:rPr lang="pt-BR" dirty="0" err="1"/>
              <a:t>Czech</a:t>
            </a:r>
            <a:r>
              <a:rPr lang="pt-BR" dirty="0"/>
              <a:t> </a:t>
            </a:r>
            <a:r>
              <a:rPr lang="pt-BR" dirty="0" err="1"/>
              <a:t>Republic</a:t>
            </a:r>
            <a:r>
              <a:rPr lang="pt-BR" dirty="0"/>
              <a:t> 3 </a:t>
            </a:r>
            <a:r>
              <a:rPr lang="pt-BR" dirty="0" err="1"/>
              <a:t>International</a:t>
            </a:r>
            <a:r>
              <a:rPr lang="pt-BR" dirty="0"/>
              <a:t> </a:t>
            </a:r>
            <a:r>
              <a:rPr lang="pt-BR" dirty="0" err="1"/>
              <a:t>Clinical</a:t>
            </a:r>
            <a:r>
              <a:rPr lang="pt-BR" dirty="0"/>
              <a:t> </a:t>
            </a:r>
            <a:r>
              <a:rPr lang="pt-BR" dirty="0" err="1"/>
              <a:t>Research</a:t>
            </a:r>
            <a:r>
              <a:rPr lang="pt-BR" dirty="0"/>
              <a:t> Center, St. </a:t>
            </a:r>
            <a:r>
              <a:rPr lang="pt-BR" dirty="0" err="1"/>
              <a:t>Anne's</a:t>
            </a:r>
            <a:r>
              <a:rPr lang="pt-BR" dirty="0"/>
              <a:t> </a:t>
            </a:r>
            <a:r>
              <a:rPr lang="pt-BR" dirty="0" err="1"/>
              <a:t>University</a:t>
            </a:r>
            <a:r>
              <a:rPr lang="pt-BR" dirty="0"/>
              <a:t> Hospital, Brno, CZ, </a:t>
            </a:r>
            <a:r>
              <a:rPr lang="pt-BR" dirty="0" err="1"/>
              <a:t>Czech</a:t>
            </a:r>
            <a:r>
              <a:rPr lang="pt-BR" dirty="0"/>
              <a:t> </a:t>
            </a:r>
            <a:r>
              <a:rPr lang="pt-BR" dirty="0" err="1"/>
              <a:t>Republic</a:t>
            </a:r>
            <a:r>
              <a:rPr lang="pt-BR" dirty="0"/>
              <a:t> </a:t>
            </a:r>
          </a:p>
        </p:txBody>
      </p:sp>
      <p:sp>
        <p:nvSpPr>
          <p:cNvPr id="4" name="Título 3"/>
          <p:cNvSpPr>
            <a:spLocks noGrp="1"/>
          </p:cNvSpPr>
          <p:nvPr>
            <p:ph type="title"/>
          </p:nvPr>
        </p:nvSpPr>
        <p:spPr/>
        <p:txBody>
          <a:bodyPr/>
          <a:lstStyle/>
          <a:p>
            <a:r>
              <a:rPr lang="en-US" dirty="0"/>
              <a:t>REFERÊNCIAS</a:t>
            </a:r>
            <a:endParaRPr lang="pt-BR" dirty="0"/>
          </a:p>
        </p:txBody>
      </p:sp>
    </p:spTree>
    <p:extLst>
      <p:ext uri="{BB962C8B-B14F-4D97-AF65-F5344CB8AC3E}">
        <p14:creationId xmlns:p14="http://schemas.microsoft.com/office/powerpoint/2010/main" val="1305096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BD-DES</a:t>
            </a:r>
            <a:endParaRPr lang="pt-BR" dirty="0"/>
          </a:p>
        </p:txBody>
      </p:sp>
      <p:pic>
        <p:nvPicPr>
          <p:cNvPr id="614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79512" y="1052736"/>
            <a:ext cx="8784976" cy="4919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0851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MECANISMOS DES - ISR</a:t>
            </a:r>
            <a:endParaRPr lang="pt-BR" dirty="0"/>
          </a:p>
        </p:txBody>
      </p:sp>
      <p:sp>
        <p:nvSpPr>
          <p:cNvPr id="3" name="Espaço Reservado para Conteúdo 2"/>
          <p:cNvSpPr>
            <a:spLocks noGrp="1"/>
          </p:cNvSpPr>
          <p:nvPr>
            <p:ph sz="quarter" idx="1"/>
          </p:nvPr>
        </p:nvSpPr>
        <p:spPr/>
        <p:txBody>
          <a:bodyPr>
            <a:normAutofit lnSpcReduction="10000"/>
          </a:bodyPr>
          <a:lstStyle/>
          <a:p>
            <a:r>
              <a:rPr lang="en-US" dirty="0"/>
              <a:t>MECÂNICOS :              OTIMIZAÇÃO DA TECNICA</a:t>
            </a:r>
          </a:p>
          <a:p>
            <a:r>
              <a:rPr lang="en-US" dirty="0"/>
              <a:t> SUBEXPANSÃO </a:t>
            </a:r>
          </a:p>
          <a:p>
            <a:r>
              <a:rPr lang="en-US" dirty="0"/>
              <a:t> SUBDISIONAMENTO          </a:t>
            </a:r>
          </a:p>
          <a:p>
            <a:r>
              <a:rPr lang="en-US" dirty="0"/>
              <a:t> FRATURA </a:t>
            </a:r>
          </a:p>
          <a:p>
            <a:endParaRPr lang="en-US" dirty="0"/>
          </a:p>
          <a:p>
            <a:r>
              <a:rPr lang="en-US" dirty="0"/>
              <a:t>BIOLÓGICOS :            PLATAFORMA/POLÍMERO/DROGA</a:t>
            </a:r>
          </a:p>
          <a:p>
            <a:r>
              <a:rPr lang="en-US" dirty="0"/>
              <a:t>HIPERPLASIA  NEOINTIMAL                           NEOATEROSCLEROSE SEM CALCIFICAÇÃO                           NEOATEROSCLEROSE COM CALCIFICAÇÃO</a:t>
            </a:r>
            <a:endParaRPr lang="pt-BR" dirty="0"/>
          </a:p>
        </p:txBody>
      </p:sp>
    </p:spTree>
    <p:extLst>
      <p:ext uri="{BB962C8B-B14F-4D97-AF65-F5344CB8AC3E}">
        <p14:creationId xmlns:p14="http://schemas.microsoft.com/office/powerpoint/2010/main" val="2318254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CAUSAS MECÂNICAS DES-ISR</a:t>
            </a:r>
            <a:endParaRPr lang="pt-BR" dirty="0"/>
          </a:p>
        </p:txBody>
      </p:sp>
      <p:sp>
        <p:nvSpPr>
          <p:cNvPr id="3" name="Espaço Reservado para Conteúdo 2"/>
          <p:cNvSpPr>
            <a:spLocks noGrp="1"/>
          </p:cNvSpPr>
          <p:nvPr>
            <p:ph sz="quarter" idx="1"/>
          </p:nvPr>
        </p:nvSpPr>
        <p:spPr/>
        <p:txBody>
          <a:bodyPr/>
          <a:lstStyle/>
          <a:p>
            <a:r>
              <a:rPr lang="en-US" dirty="0"/>
              <a:t>FRATURA  DE HASTES : SUBESTIMADA , 1 A 8 % , ALTAS TAXAS DE REESTENOSE.</a:t>
            </a:r>
          </a:p>
          <a:p>
            <a:r>
              <a:rPr lang="en-US" dirty="0"/>
              <a:t>FRATURA – INFLAMAÇÃO/PLOLIFERAÇÃO NEOINTIMAL /DEFORMAÇÃO LONGITUDINAL /DISTRIBUIÇÃO NÃO UNIFORME DA DROGA.</a:t>
            </a:r>
          </a:p>
          <a:p>
            <a:endParaRPr lang="en-US" dirty="0"/>
          </a:p>
          <a:p>
            <a:r>
              <a:rPr lang="en-US" dirty="0"/>
              <a:t>MÉTODOS DE IMAGEM : MECANISMO</a:t>
            </a:r>
          </a:p>
          <a:p>
            <a:r>
              <a:rPr lang="en-US" dirty="0"/>
              <a:t>FISIOLOGIA (FFR ):PROGNÓSTICO FAVORÁVEL AO ADIAR INTERVENÇÃO  &gt;0,80.</a:t>
            </a:r>
            <a:endParaRPr lang="pt-BR" dirty="0"/>
          </a:p>
        </p:txBody>
      </p:sp>
    </p:spTree>
    <p:extLst>
      <p:ext uri="{BB962C8B-B14F-4D97-AF65-F5344CB8AC3E}">
        <p14:creationId xmlns:p14="http://schemas.microsoft.com/office/powerpoint/2010/main" val="29323980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n-US" sz="2400" dirty="0"/>
              <a:t>NEOATEROSCLEROSE : MECANISMO PREDOMINANTE</a:t>
            </a:r>
            <a:endParaRPr lang="pt-BR" sz="2400" dirty="0"/>
          </a:p>
        </p:txBody>
      </p:sp>
      <p:sp>
        <p:nvSpPr>
          <p:cNvPr id="3" name="Espaço Reservado para Conteúdo 2"/>
          <p:cNvSpPr>
            <a:spLocks noGrp="1"/>
          </p:cNvSpPr>
          <p:nvPr>
            <p:ph sz="quarter" idx="1"/>
          </p:nvPr>
        </p:nvSpPr>
        <p:spPr/>
        <p:txBody>
          <a:bodyPr>
            <a:normAutofit lnSpcReduction="10000"/>
          </a:bodyPr>
          <a:lstStyle/>
          <a:p>
            <a:br>
              <a:rPr lang="pt-BR" dirty="0"/>
            </a:br>
            <a:r>
              <a:rPr lang="pt-BR" dirty="0"/>
              <a:t>A camada </a:t>
            </a:r>
            <a:r>
              <a:rPr lang="pt-BR" dirty="0" err="1"/>
              <a:t>neointimal</a:t>
            </a:r>
            <a:r>
              <a:rPr lang="pt-BR" dirty="0"/>
              <a:t> nos </a:t>
            </a:r>
            <a:r>
              <a:rPr lang="pt-BR" dirty="0" err="1"/>
              <a:t>stents</a:t>
            </a:r>
            <a:r>
              <a:rPr lang="pt-BR" dirty="0"/>
              <a:t> implantados pode sofrer de alterações ateroscleróticas recorrentes, isto é, </a:t>
            </a:r>
            <a:r>
              <a:rPr lang="pt-BR" dirty="0" err="1"/>
              <a:t>neoaterosclerose</a:t>
            </a:r>
            <a:r>
              <a:rPr lang="pt-BR" dirty="0"/>
              <a:t>. Parece que um dos mecanismos predominantes envolvido nesse processo pode haver uma regeneração incompleta do endotélio, levando à captação excessiva de lipídios circulantes e ao desenvolvimento acelerado de placas ateroscleróticas na </a:t>
            </a:r>
            <a:r>
              <a:rPr lang="pt-BR" dirty="0" err="1"/>
              <a:t>neointima.Espessamento</a:t>
            </a:r>
            <a:r>
              <a:rPr lang="pt-BR" dirty="0"/>
              <a:t> íntimo, deposição lipídica intracelular com fina capa de </a:t>
            </a:r>
            <a:r>
              <a:rPr lang="pt-BR" dirty="0" err="1"/>
              <a:t>fibro</a:t>
            </a:r>
            <a:r>
              <a:rPr lang="pt-BR" dirty="0"/>
              <a:t>-ateroma ou a presença de tecido necrótico foi detectada usando a histologia virtual e OCT. </a:t>
            </a:r>
          </a:p>
        </p:txBody>
      </p:sp>
    </p:spTree>
    <p:extLst>
      <p:ext uri="{BB962C8B-B14F-4D97-AF65-F5344CB8AC3E}">
        <p14:creationId xmlns:p14="http://schemas.microsoft.com/office/powerpoint/2010/main" val="3909616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dirty="0"/>
              <a:t>NEOATEROSCLEROSE </a:t>
            </a:r>
            <a:endParaRPr lang="pt-BR" dirty="0"/>
          </a:p>
        </p:txBody>
      </p:sp>
      <p:sp>
        <p:nvSpPr>
          <p:cNvPr id="3" name="Espaço Reservado para Conteúdo 2"/>
          <p:cNvSpPr>
            <a:spLocks noGrp="1"/>
          </p:cNvSpPr>
          <p:nvPr>
            <p:ph sz="quarter" idx="1"/>
          </p:nvPr>
        </p:nvSpPr>
        <p:spPr/>
        <p:txBody>
          <a:bodyPr>
            <a:normAutofit/>
          </a:bodyPr>
          <a:lstStyle/>
          <a:p>
            <a:r>
              <a:rPr lang="pt-PT" dirty="0"/>
              <a:t>OCT : diferenciação entre ISR precoce, caracterizada por hiperplasia neointimal homogênea, neoaterosclerose com fibroateroma de tampa fina e neointima rico em lipídios, que são característicos da ISR tardia.</a:t>
            </a:r>
          </a:p>
          <a:p>
            <a:r>
              <a:rPr lang="pt-PT" dirty="0"/>
              <a:t>A neoaterosclerose pode ocorrer anos após o stent colocação e é caracterizada pelo acúmulo de macrófagos espumosos lipídicos dentro do neointima, com ou sem formação de necrose e calcificação. </a:t>
            </a:r>
          </a:p>
        </p:txBody>
      </p:sp>
    </p:spTree>
    <p:extLst>
      <p:ext uri="{BB962C8B-B14F-4D97-AF65-F5344CB8AC3E}">
        <p14:creationId xmlns:p14="http://schemas.microsoft.com/office/powerpoint/2010/main" val="14833377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lstStyle/>
          <a:p>
            <a:r>
              <a:rPr lang="pt-PT" dirty="0"/>
              <a:t>IVUS : limitado em sua capacidade de avaliar a neoaterosclerose</a:t>
            </a:r>
          </a:p>
          <a:p>
            <a:r>
              <a:rPr lang="pt-PT" dirty="0"/>
              <a:t>OCT : modalidade de imagem preferida para detectar neoaterosclerose.</a:t>
            </a:r>
            <a:endParaRPr lang="pt-BR" dirty="0"/>
          </a:p>
        </p:txBody>
      </p:sp>
    </p:spTree>
    <p:extLst>
      <p:ext uri="{BB962C8B-B14F-4D97-AF65-F5344CB8AC3E}">
        <p14:creationId xmlns:p14="http://schemas.microsoft.com/office/powerpoint/2010/main" val="8449872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lstStyle/>
          <a:p>
            <a:endParaRPr lang="pt-B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09538"/>
            <a:ext cx="8572500" cy="663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62452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8520" y="-1899592"/>
            <a:ext cx="8944672" cy="3168352"/>
          </a:xfrm>
        </p:spPr>
        <p:txBody>
          <a:bodyPr>
            <a:normAutofit/>
          </a:bodyPr>
          <a:lstStyle/>
          <a:p>
            <a:br>
              <a:rPr lang="pt-BR" dirty="0"/>
            </a:br>
            <a:br>
              <a:rPr lang="pt-BR" dirty="0"/>
            </a:br>
            <a:br>
              <a:rPr lang="pt-BR" dirty="0"/>
            </a:br>
            <a:r>
              <a:rPr lang="pt-BR" dirty="0"/>
              <a:t>DES -ISR </a:t>
            </a:r>
          </a:p>
        </p:txBody>
      </p:sp>
      <p:sp>
        <p:nvSpPr>
          <p:cNvPr id="3" name="Espaço Reservado para Conteúdo 2"/>
          <p:cNvSpPr>
            <a:spLocks noGrp="1"/>
          </p:cNvSpPr>
          <p:nvPr>
            <p:ph sz="quarter" idx="1"/>
          </p:nvPr>
        </p:nvSpPr>
        <p:spPr/>
        <p:txBody>
          <a:bodyPr>
            <a:normAutofit fontScale="62500" lnSpcReduction="20000"/>
          </a:bodyPr>
          <a:lstStyle/>
          <a:p>
            <a:r>
              <a:rPr lang="pt-PT" dirty="0"/>
              <a:t>Nakazawa et al.  encontraram em seu estudo de autópsia histopatológica que a neoaterosclerose como resultado de persistência disfunção endotelial e neoendotelização incompleta ocorre com mais frequência (31% vs. 16%; P &lt;0,001) e mais cedo (mediana: 420 vs. 2160 dias; P &lt;0,001) após SF do que a implantação do BMS.</a:t>
            </a:r>
          </a:p>
          <a:p>
            <a:r>
              <a:rPr lang="pt-PT" dirty="0"/>
              <a:t> Além disso, a neoaterosclerose em O DES mostra características instáveis ​​(fibroateromas de tampa fina ou ruptura de placa) mais cedo (cerca de dois anos) após o implante, enquanto características semelhantes no BMS ocorrem mais tarde (cerca de seis anos). </a:t>
            </a:r>
          </a:p>
          <a:p>
            <a:r>
              <a:rPr lang="pt-PT" dirty="0"/>
              <a:t>Os preditores independentes de neoaterosclerose incluíram idade mais jovem, maior duração do implante, stent com eluição de sirolimus (SES) ou stent com eluição de paclitaxel (PES) e placas instáveis ​​subjacentes. [18] </a:t>
            </a:r>
          </a:p>
          <a:p>
            <a:r>
              <a:rPr lang="pt-PT" dirty="0"/>
              <a:t>Neoaterosclerose, juntamente com a ruptura de placa fina de fibro-ateroma, estão entre os predominantes causas de falha tardia do stent( restenose e trombose tardias ) que podem se manifestar como síndromes coronárias agudas. </a:t>
            </a:r>
          </a:p>
          <a:p>
            <a:endParaRPr lang="pt-PT" dirty="0"/>
          </a:p>
          <a:p>
            <a:r>
              <a:rPr lang="en-US" dirty="0"/>
              <a:t>The Pathology of </a:t>
            </a:r>
            <a:r>
              <a:rPr lang="en-US" dirty="0" err="1"/>
              <a:t>neoatherosclerosis</a:t>
            </a:r>
            <a:r>
              <a:rPr lang="en-US" dirty="0"/>
              <a:t> in human coronary implants bare-metal and drug-eluting stents. J Am </a:t>
            </a:r>
            <a:r>
              <a:rPr lang="en-US" dirty="0" err="1"/>
              <a:t>Coll</a:t>
            </a:r>
            <a:r>
              <a:rPr lang="en-US" dirty="0"/>
              <a:t> </a:t>
            </a:r>
            <a:r>
              <a:rPr lang="en-US" dirty="0" err="1"/>
              <a:t>Cardiol</a:t>
            </a:r>
            <a:r>
              <a:rPr lang="en-US" dirty="0"/>
              <a:t> 2011; 57: 1314–1322</a:t>
            </a:r>
            <a:endParaRPr lang="pt-PT" dirty="0"/>
          </a:p>
        </p:txBody>
      </p:sp>
    </p:spTree>
    <p:extLst>
      <p:ext uri="{BB962C8B-B14F-4D97-AF65-F5344CB8AC3E}">
        <p14:creationId xmlns:p14="http://schemas.microsoft.com/office/powerpoint/2010/main" val="6829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MECANISMOS DES -ISR</a:t>
            </a:r>
            <a:endParaRPr lang="pt-BR" dirty="0"/>
          </a:p>
        </p:txBody>
      </p:sp>
      <p:sp>
        <p:nvSpPr>
          <p:cNvPr id="3" name="Espaço Reservado para Conteúdo 2"/>
          <p:cNvSpPr>
            <a:spLocks noGrp="1"/>
          </p:cNvSpPr>
          <p:nvPr>
            <p:ph sz="quarter" idx="1"/>
          </p:nvPr>
        </p:nvSpPr>
        <p:spPr/>
        <p:txBody>
          <a:bodyPr>
            <a:normAutofit fontScale="85000" lnSpcReduction="10000"/>
          </a:bodyPr>
          <a:lstStyle/>
          <a:p>
            <a:r>
              <a:rPr lang="pt-PT" dirty="0"/>
              <a:t>IVUS E OCT  :ESTRATÉGIAS DE TRATAMENTO.</a:t>
            </a:r>
          </a:p>
          <a:p>
            <a:r>
              <a:rPr lang="pt-PT" dirty="0"/>
              <a:t>MECANISMO MECANICO X CAUSAS BIOLÓGICAS </a:t>
            </a:r>
          </a:p>
          <a:p>
            <a:r>
              <a:rPr lang="pt-PT" dirty="0"/>
              <a:t>Causas mecânicas :subexpressão do stent, subdimensionamento ou fratura do stent. </a:t>
            </a:r>
          </a:p>
          <a:p>
            <a:r>
              <a:rPr lang="pt-PT" dirty="0"/>
              <a:t>A expansão do stent é uma das mais fortes preditores de ISR .</a:t>
            </a:r>
          </a:p>
          <a:p>
            <a:r>
              <a:rPr lang="pt-PT" dirty="0"/>
              <a:t> Preparo inadequado da lesão calcificada: subexpansão. Nos casos de subexpansão ou subdimensionamento do stent, a identificação da composição do tecido pode orientar o dispositivo ideal seleção. É mais provável que os tecidos moles respondam ao tratamento com insuflação por balão de alta pressão, enquanto lesões calcificadas podem exigir terapia adjuvante, incluindo aterectomia coronária a laser excimer, aterectomia rotacional ou litotripsia intravascular.</a:t>
            </a:r>
            <a:endParaRPr lang="pt-BR" dirty="0"/>
          </a:p>
        </p:txBody>
      </p:sp>
    </p:spTree>
    <p:extLst>
      <p:ext uri="{BB962C8B-B14F-4D97-AF65-F5344CB8AC3E}">
        <p14:creationId xmlns:p14="http://schemas.microsoft.com/office/powerpoint/2010/main" val="29759827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CAUSA MECÂNICA </a:t>
            </a:r>
            <a:endParaRPr lang="pt-BR" dirty="0"/>
          </a:p>
        </p:txBody>
      </p:sp>
      <p:sp>
        <p:nvSpPr>
          <p:cNvPr id="3" name="Espaço Reservado para Conteúdo 2"/>
          <p:cNvSpPr>
            <a:spLocks noGrp="1"/>
          </p:cNvSpPr>
          <p:nvPr>
            <p:ph sz="quarter" idx="1"/>
          </p:nvPr>
        </p:nvSpPr>
        <p:spPr/>
        <p:txBody>
          <a:bodyPr>
            <a:normAutofit/>
          </a:bodyPr>
          <a:lstStyle/>
          <a:p>
            <a:endParaRPr lang="pt-B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41442"/>
            <a:ext cx="9036496" cy="2973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9204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REFERÊNCIAS</a:t>
            </a:r>
            <a:endParaRPr lang="pt-BR" dirty="0"/>
          </a:p>
        </p:txBody>
      </p:sp>
      <p:sp>
        <p:nvSpPr>
          <p:cNvPr id="3" name="Espaço Reservado para Conteúdo 2"/>
          <p:cNvSpPr>
            <a:spLocks noGrp="1"/>
          </p:cNvSpPr>
          <p:nvPr>
            <p:ph sz="quarter" idx="1"/>
          </p:nvPr>
        </p:nvSpPr>
        <p:spPr/>
        <p:txBody>
          <a:bodyPr/>
          <a:lstStyle/>
          <a:p>
            <a:r>
              <a:rPr lang="en-US" dirty="0"/>
              <a:t>CONTEMPORARY REVIEW IN INTERVENTIONAL CARDIOLOGY Restenosis of Drug-Eluting Stents A New Classification System Based on Disease Mechanism to Guide Treatment and State-of-the-Art Review </a:t>
            </a:r>
          </a:p>
          <a:p>
            <a:r>
              <a:rPr lang="pt-BR" dirty="0"/>
              <a:t>Evan </a:t>
            </a:r>
            <a:r>
              <a:rPr lang="pt-BR" dirty="0" err="1"/>
              <a:t>Shlofmitz</a:t>
            </a:r>
            <a:r>
              <a:rPr lang="pt-BR" dirty="0"/>
              <a:t>, DO Micaela </a:t>
            </a:r>
            <a:r>
              <a:rPr lang="pt-BR" dirty="0" err="1"/>
              <a:t>Iantorno</a:t>
            </a:r>
            <a:r>
              <a:rPr lang="pt-BR" dirty="0"/>
              <a:t>, MD Ron Waksman, MD</a:t>
            </a:r>
          </a:p>
          <a:p>
            <a:r>
              <a:rPr lang="pt-BR" dirty="0" err="1"/>
              <a:t>Circ</a:t>
            </a:r>
            <a:r>
              <a:rPr lang="pt-BR" dirty="0"/>
              <a:t> </a:t>
            </a:r>
            <a:r>
              <a:rPr lang="pt-BR" dirty="0" err="1"/>
              <a:t>Cardiovasc</a:t>
            </a:r>
            <a:r>
              <a:rPr lang="pt-BR" dirty="0"/>
              <a:t> </a:t>
            </a:r>
            <a:r>
              <a:rPr lang="pt-BR" dirty="0" err="1"/>
              <a:t>Interv</a:t>
            </a:r>
            <a:r>
              <a:rPr lang="pt-BR" dirty="0"/>
              <a:t>. 2019;12:e007023. DOI: 10.1161/CIRCINTERVENTIONS.118.007023 August 2019 1 </a:t>
            </a:r>
          </a:p>
        </p:txBody>
      </p:sp>
    </p:spTree>
    <p:extLst>
      <p:ext uri="{BB962C8B-B14F-4D97-AF65-F5344CB8AC3E}">
        <p14:creationId xmlns:p14="http://schemas.microsoft.com/office/powerpoint/2010/main" val="17919024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FRATURA STENT</a:t>
            </a:r>
            <a:endParaRPr lang="pt-BR" dirty="0"/>
          </a:p>
        </p:txBody>
      </p:sp>
      <p:pic>
        <p:nvPicPr>
          <p:cNvPr id="819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683568" y="1196752"/>
            <a:ext cx="7920880"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12998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DES-ISR : ETIOLOGIA/TRATAMENTO</a:t>
            </a:r>
            <a:endParaRPr lang="pt-BR" dirty="0"/>
          </a:p>
        </p:txBody>
      </p:sp>
      <p:pic>
        <p:nvPicPr>
          <p:cNvPr id="717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23528" y="1412776"/>
            <a:ext cx="8640960" cy="4968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4376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WAKSMAN CLASSIFICATION</a:t>
            </a:r>
            <a:r>
              <a:rPr lang="en-US" dirty="0"/>
              <a:t> </a:t>
            </a:r>
            <a:endParaRPr lang="pt-BR" dirty="0"/>
          </a:p>
        </p:txBody>
      </p:sp>
      <p:pic>
        <p:nvPicPr>
          <p:cNvPr id="307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79512" y="1052736"/>
            <a:ext cx="8856984" cy="56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15057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DES-ISR :  PROPOSTAS DE TRATAMENTO</a:t>
            </a:r>
            <a:endParaRPr lang="pt-BR" dirty="0"/>
          </a:p>
        </p:txBody>
      </p:sp>
      <p:sp>
        <p:nvSpPr>
          <p:cNvPr id="3" name="Espaço Reservado para Conteúdo 2"/>
          <p:cNvSpPr>
            <a:spLocks noGrp="1"/>
          </p:cNvSpPr>
          <p:nvPr>
            <p:ph sz="quarter" idx="1"/>
          </p:nvPr>
        </p:nvSpPr>
        <p:spPr/>
        <p:txBody>
          <a:bodyPr>
            <a:normAutofit/>
          </a:bodyPr>
          <a:lstStyle/>
          <a:p>
            <a:r>
              <a:rPr lang="en-US" dirty="0"/>
              <a:t>OMT - TRATAMENTO CLINICO ÓTIMO </a:t>
            </a:r>
          </a:p>
          <a:p>
            <a:r>
              <a:rPr lang="pt-PT" dirty="0"/>
              <a:t>Várias tentativas usando terapia médica falharam e foram associados a efeitos adversos.</a:t>
            </a:r>
          </a:p>
          <a:p>
            <a:r>
              <a:rPr lang="pt-PT" dirty="0"/>
              <a:t> Entre estes abciximabe, sirolímus oral, corticosteróides orais e administração local de paclitaxel, com eficácia limitada.</a:t>
            </a:r>
            <a:endParaRPr lang="pt-BR" dirty="0"/>
          </a:p>
        </p:txBody>
      </p:sp>
    </p:spTree>
    <p:extLst>
      <p:ext uri="{BB962C8B-B14F-4D97-AF65-F5344CB8AC3E}">
        <p14:creationId xmlns:p14="http://schemas.microsoft.com/office/powerpoint/2010/main" val="34486324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LITOTRIPSIA INTRAVASCULAR</a:t>
            </a:r>
            <a:endParaRPr lang="pt-BR" dirty="0"/>
          </a:p>
        </p:txBody>
      </p:sp>
      <p:pic>
        <p:nvPicPr>
          <p:cNvPr id="409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79512" y="1412776"/>
            <a:ext cx="3998223"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aixaDeTexto 4"/>
          <p:cNvSpPr txBox="1"/>
          <p:nvPr/>
        </p:nvSpPr>
        <p:spPr>
          <a:xfrm>
            <a:off x="4572000" y="1844824"/>
            <a:ext cx="3940502" cy="923330"/>
          </a:xfrm>
          <a:prstGeom prst="rect">
            <a:avLst/>
          </a:prstGeom>
          <a:noFill/>
        </p:spPr>
        <p:txBody>
          <a:bodyPr wrap="none" rtlCol="0">
            <a:spAutoFit/>
          </a:bodyPr>
          <a:lstStyle/>
          <a:p>
            <a:r>
              <a:rPr lang="en-US" dirty="0"/>
              <a:t>ENERGIA MECÂNICA PULSÁTIL  </a:t>
            </a:r>
          </a:p>
          <a:p>
            <a:r>
              <a:rPr lang="en-US" dirty="0"/>
              <a:t>EMISSORES   MINITUARIZADOS</a:t>
            </a:r>
          </a:p>
          <a:p>
            <a:r>
              <a:rPr lang="en-US" dirty="0"/>
              <a:t>BALÃO 4 ATM       1 Hz</a:t>
            </a:r>
            <a:endParaRPr lang="pt-BR"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882163"/>
            <a:ext cx="3796486" cy="2555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89619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ATC COM BALÃO CONVENCIONAL</a:t>
            </a:r>
            <a:endParaRPr lang="pt-BR" dirty="0"/>
          </a:p>
        </p:txBody>
      </p:sp>
      <p:sp>
        <p:nvSpPr>
          <p:cNvPr id="3" name="Espaço Reservado para Conteúdo 2"/>
          <p:cNvSpPr>
            <a:spLocks noGrp="1"/>
          </p:cNvSpPr>
          <p:nvPr>
            <p:ph sz="quarter" idx="1"/>
          </p:nvPr>
        </p:nvSpPr>
        <p:spPr/>
        <p:txBody>
          <a:bodyPr>
            <a:normAutofit fontScale="92500" lnSpcReduction="10000"/>
          </a:bodyPr>
          <a:lstStyle/>
          <a:p>
            <a:r>
              <a:rPr lang="pt-PT" dirty="0"/>
              <a:t>Historicamente a intervenção inicial realizada tanto para BMS-ISR quanto DES-ISR</a:t>
            </a:r>
          </a:p>
          <a:p>
            <a:r>
              <a:rPr lang="pt-PT" dirty="0"/>
              <a:t>Altas taxas de complicações relacionadas à borda e alta recorrência ISR (&gt; 50%) .</a:t>
            </a:r>
          </a:p>
          <a:p>
            <a:r>
              <a:rPr lang="pt-PT" dirty="0"/>
              <a:t> O uso de balões de alta pressão é mais importante para causas mecânicas. </a:t>
            </a:r>
          </a:p>
          <a:p>
            <a:r>
              <a:rPr lang="pt-PT" dirty="0"/>
              <a:t>NC até 40atm.</a:t>
            </a:r>
          </a:p>
          <a:p>
            <a:endParaRPr lang="pt-PT" dirty="0"/>
          </a:p>
          <a:p>
            <a:r>
              <a:rPr lang="pt-PT" dirty="0"/>
              <a:t>Balões curtos e NC:evitar distorções longitudinais e barotraumas.Evitar segmento além borda.</a:t>
            </a:r>
          </a:p>
          <a:p>
            <a:r>
              <a:rPr lang="pt-PT" dirty="0"/>
              <a:t>(watermelon seeding phenomenon)</a:t>
            </a:r>
            <a:endParaRPr lang="pt-BR" dirty="0"/>
          </a:p>
        </p:txBody>
      </p:sp>
    </p:spTree>
    <p:extLst>
      <p:ext uri="{BB962C8B-B14F-4D97-AF65-F5344CB8AC3E}">
        <p14:creationId xmlns:p14="http://schemas.microsoft.com/office/powerpoint/2010/main" val="33782374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SCORING BALLOON</a:t>
            </a:r>
            <a:endParaRPr lang="pt-BR" dirty="0"/>
          </a:p>
        </p:txBody>
      </p:sp>
      <p:pic>
        <p:nvPicPr>
          <p:cNvPr id="4" name="Espaço Reservado para Conteúdo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505744" y="1527175"/>
            <a:ext cx="6095999" cy="4572000"/>
          </a:xfrm>
        </p:spPr>
      </p:pic>
    </p:spTree>
    <p:extLst>
      <p:ext uri="{BB962C8B-B14F-4D97-AF65-F5344CB8AC3E}">
        <p14:creationId xmlns:p14="http://schemas.microsoft.com/office/powerpoint/2010/main" val="487231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SCORING BALLOON / CUTTING</a:t>
            </a:r>
            <a:endParaRPr lang="pt-BR" dirty="0"/>
          </a:p>
        </p:txBody>
      </p:sp>
      <p:sp>
        <p:nvSpPr>
          <p:cNvPr id="3" name="Espaço Reservado para Conteúdo 2"/>
          <p:cNvSpPr>
            <a:spLocks noGrp="1"/>
          </p:cNvSpPr>
          <p:nvPr>
            <p:ph sz="quarter" idx="1"/>
          </p:nvPr>
        </p:nvSpPr>
        <p:spPr/>
        <p:txBody>
          <a:bodyPr>
            <a:normAutofit/>
          </a:bodyPr>
          <a:lstStyle/>
          <a:p>
            <a:r>
              <a:rPr lang="en-US" dirty="0"/>
              <a:t>MINIMIZAR BAROTRAUMA E DESLIZAMENTO DO. </a:t>
            </a:r>
          </a:p>
          <a:p>
            <a:r>
              <a:rPr lang="en-US" dirty="0"/>
              <a:t> ISARDESIRE 4 </a:t>
            </a:r>
            <a:r>
              <a:rPr lang="pt-PT" dirty="0"/>
              <a:t> DES-ISR modificação neointimal com SCORING BALLOON melhora a eficácia antirestenótica de Terapia com BALÃO FARMACOLÓGICO, como demonstrado por menor perda tardia de lúmen.</a:t>
            </a:r>
            <a:endParaRPr lang="pt-BR" dirty="0"/>
          </a:p>
        </p:txBody>
      </p:sp>
    </p:spTree>
    <p:extLst>
      <p:ext uri="{BB962C8B-B14F-4D97-AF65-F5344CB8AC3E}">
        <p14:creationId xmlns:p14="http://schemas.microsoft.com/office/powerpoint/2010/main" val="4127853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CUTTING BALLOON</a:t>
            </a:r>
            <a:endParaRPr lang="pt-BR" dirty="0"/>
          </a:p>
        </p:txBody>
      </p:sp>
      <p:pic>
        <p:nvPicPr>
          <p:cNvPr id="4" name="Espaço Reservado para Conteúdo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267744" y="1527175"/>
            <a:ext cx="4572000" cy="4572000"/>
          </a:xfrm>
        </p:spPr>
      </p:pic>
    </p:spTree>
    <p:extLst>
      <p:ext uri="{BB962C8B-B14F-4D97-AF65-F5344CB8AC3E}">
        <p14:creationId xmlns:p14="http://schemas.microsoft.com/office/powerpoint/2010/main" val="2869792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Ablative Therapy: </a:t>
            </a:r>
            <a:r>
              <a:rPr lang="en-US" dirty="0" err="1"/>
              <a:t>Atherectomy</a:t>
            </a:r>
            <a:r>
              <a:rPr lang="en-US" dirty="0"/>
              <a:t> and Laser </a:t>
            </a:r>
            <a:endParaRPr lang="pt-BR" dirty="0"/>
          </a:p>
        </p:txBody>
      </p:sp>
      <p:sp>
        <p:nvSpPr>
          <p:cNvPr id="3" name="Espaço Reservado para Conteúdo 2"/>
          <p:cNvSpPr>
            <a:spLocks noGrp="1"/>
          </p:cNvSpPr>
          <p:nvPr>
            <p:ph sz="quarter" idx="1"/>
          </p:nvPr>
        </p:nvSpPr>
        <p:spPr/>
        <p:txBody>
          <a:bodyPr>
            <a:normAutofit fontScale="77500" lnSpcReduction="20000"/>
          </a:bodyPr>
          <a:lstStyle/>
          <a:p>
            <a:r>
              <a:rPr lang="pt-PT" dirty="0"/>
              <a:t>Terapia Ablativa: Aterectomia e Laser Aterectomia rotacional e excimer laser coronário ato de aterectomia, depurando a lesão e modificando de 2019 5 cumprimento da placa. Embora os dados clínicos sejam limitados </a:t>
            </a:r>
          </a:p>
          <a:p>
            <a:r>
              <a:rPr lang="pt-PT" dirty="0"/>
              <a:t>Para DES-ISR, a aterectomia rotacional pode ser benéfica em casos selecionados com neoaterosclerose calcificada ou stents não expandidos que são resistentes a balões de alta pressão. O calor gerado durante a ablação pode facilitar uma maior expansão</a:t>
            </a:r>
          </a:p>
          <a:p>
            <a:r>
              <a:rPr lang="pt-PT" dirty="0"/>
              <a:t>A aterectomia coronária a laser Excimer produz energia luminosa monocromática, que gera calor e choque ondas para interromper e modificar a placa. Injeção de contraste para induzir barotraumas e microcavitações direcionadas pode resultar em uma maior taxa de sucesso para expandir stents que são restringidos por camadas externas de cálcio. Atual Os dados indicam que as técnicas de aterectomia são melhores reservado para pré-tratamento de stents subexpandidos ou ISR de lesões calcificadas.</a:t>
            </a:r>
            <a:endParaRPr lang="pt-BR" dirty="0"/>
          </a:p>
        </p:txBody>
      </p:sp>
    </p:spTree>
    <p:extLst>
      <p:ext uri="{BB962C8B-B14F-4D97-AF65-F5344CB8AC3E}">
        <p14:creationId xmlns:p14="http://schemas.microsoft.com/office/powerpoint/2010/main" val="3787580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p:txBody>
          <a:bodyPr/>
          <a:lstStyle/>
          <a:p>
            <a:r>
              <a:rPr lang="en-US" dirty="0"/>
              <a:t>1-DEFINIÇÃO</a:t>
            </a:r>
          </a:p>
          <a:p>
            <a:r>
              <a:rPr lang="en-US" dirty="0"/>
              <a:t>2-INCIDÊNCIA</a:t>
            </a:r>
          </a:p>
          <a:p>
            <a:r>
              <a:rPr lang="en-US" dirty="0"/>
              <a:t>3-FATORES DE RISCO</a:t>
            </a:r>
          </a:p>
          <a:p>
            <a:r>
              <a:rPr lang="en-US" dirty="0"/>
              <a:t>4-APRESENTAÇÃO CLINICA</a:t>
            </a:r>
          </a:p>
          <a:p>
            <a:r>
              <a:rPr lang="en-US" dirty="0"/>
              <a:t>5-FISIOPATOLOGIA</a:t>
            </a:r>
          </a:p>
          <a:p>
            <a:r>
              <a:rPr lang="en-US" dirty="0"/>
              <a:t>6-MÉTODOS DE IMAGEM </a:t>
            </a:r>
          </a:p>
          <a:p>
            <a:r>
              <a:rPr lang="en-US" dirty="0"/>
              <a:t>7-CLASSIFICAÇÃO ANGIOGRÁFICA </a:t>
            </a:r>
          </a:p>
          <a:p>
            <a:r>
              <a:rPr lang="en-US" dirty="0"/>
              <a:t>8- CLASSIFICAÇÃO /MECANISMOS– WAKSMAN </a:t>
            </a:r>
          </a:p>
          <a:p>
            <a:r>
              <a:rPr lang="en-US" dirty="0"/>
              <a:t>9- TRATAMENTO / ABORDAGEM ESPECÍFICA</a:t>
            </a:r>
            <a:endParaRPr lang="pt-BR" dirty="0"/>
          </a:p>
        </p:txBody>
      </p:sp>
      <p:sp>
        <p:nvSpPr>
          <p:cNvPr id="4" name="Título 3"/>
          <p:cNvSpPr>
            <a:spLocks noGrp="1"/>
          </p:cNvSpPr>
          <p:nvPr>
            <p:ph type="title"/>
          </p:nvPr>
        </p:nvSpPr>
        <p:spPr/>
        <p:txBody>
          <a:bodyPr/>
          <a:lstStyle/>
          <a:p>
            <a:r>
              <a:rPr lang="en-US" dirty="0"/>
              <a:t>REESTENOSE – DES-ISR</a:t>
            </a:r>
            <a:endParaRPr lang="pt-BR" dirty="0"/>
          </a:p>
        </p:txBody>
      </p:sp>
    </p:spTree>
    <p:extLst>
      <p:ext uri="{BB962C8B-B14F-4D97-AF65-F5344CB8AC3E}">
        <p14:creationId xmlns:p14="http://schemas.microsoft.com/office/powerpoint/2010/main" val="5556391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DCB – BALÕES FARMACOLÓGICOS</a:t>
            </a:r>
            <a:endParaRPr lang="pt-BR" dirty="0"/>
          </a:p>
        </p:txBody>
      </p:sp>
      <p:sp>
        <p:nvSpPr>
          <p:cNvPr id="3" name="Espaço Reservado para Conteúdo 2"/>
          <p:cNvSpPr>
            <a:spLocks noGrp="1"/>
          </p:cNvSpPr>
          <p:nvPr>
            <p:ph sz="quarter" idx="1"/>
          </p:nvPr>
        </p:nvSpPr>
        <p:spPr/>
        <p:txBody>
          <a:bodyPr>
            <a:normAutofit fontScale="70000" lnSpcReduction="20000"/>
          </a:bodyPr>
          <a:lstStyle/>
          <a:p>
            <a:r>
              <a:rPr lang="pt-PT" dirty="0"/>
              <a:t>Os DCBs, embora não estejam disponíveis comercialmente para uso em artérias coronárias nos Estados Unidos, estão amplamente disponíveis no mundo todo. </a:t>
            </a:r>
          </a:p>
          <a:p>
            <a:r>
              <a:rPr lang="pt-PT" dirty="0"/>
              <a:t>Os DCBs oferecem a vantagem de evitar a implantação de uma camada metálica adicional ao tratar ISR e são recomendados pela European Society of Diretrizes de cardiologia como opção de tratamento (Classe I, Nível de evidência: A). </a:t>
            </a:r>
          </a:p>
          <a:p>
            <a:r>
              <a:rPr lang="pt-PT" dirty="0"/>
              <a:t>Os DCBs usam drogas lipofílicas, como paclitaxel, para inibir a proliferação neointimal. </a:t>
            </a:r>
          </a:p>
          <a:p>
            <a:r>
              <a:rPr lang="pt-PT" dirty="0"/>
              <a:t>Com as últimas preocupações com os DCBs com paclitaxel em intervenções periféricas e relatórios sobre excesso potencial mortalidade, podemos ver uma mudança com a introdução de sistemas de DCB baseados em limus para o tratamento de DES-ISR. Pequenos estudos clínicos preliminares usando DCBs baseados em sirolimus mostraram resultados preliminares promissores; no entanto, ensaios clínicos randomizados são necessários para demonstrar eficácia com DES-ISR.</a:t>
            </a:r>
            <a:endParaRPr lang="pt-BR" dirty="0"/>
          </a:p>
        </p:txBody>
      </p:sp>
    </p:spTree>
    <p:extLst>
      <p:ext uri="{BB962C8B-B14F-4D97-AF65-F5344CB8AC3E}">
        <p14:creationId xmlns:p14="http://schemas.microsoft.com/office/powerpoint/2010/main" val="6891621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NOVO DES</a:t>
            </a:r>
            <a:endParaRPr lang="pt-BR" dirty="0"/>
          </a:p>
        </p:txBody>
      </p:sp>
      <p:sp>
        <p:nvSpPr>
          <p:cNvPr id="3" name="Espaço Reservado para Conteúdo 2"/>
          <p:cNvSpPr>
            <a:spLocks noGrp="1"/>
          </p:cNvSpPr>
          <p:nvPr>
            <p:ph sz="quarter" idx="1"/>
          </p:nvPr>
        </p:nvSpPr>
        <p:spPr/>
        <p:txBody>
          <a:bodyPr>
            <a:normAutofit fontScale="85000" lnSpcReduction="20000"/>
          </a:bodyPr>
          <a:lstStyle/>
          <a:p>
            <a:br>
              <a:rPr lang="pt-BR" dirty="0"/>
            </a:br>
            <a:r>
              <a:rPr lang="pt-BR" dirty="0"/>
              <a:t>Uma meta-análise avaliando o tratamento de DES-ISR com um DES adicional demonstrou  diminuída revascularização comparada à angioplastia isoladamente.</a:t>
            </a:r>
          </a:p>
          <a:p>
            <a:r>
              <a:rPr lang="en-US" dirty="0" err="1"/>
              <a:t>Evitar</a:t>
            </a:r>
            <a:r>
              <a:rPr lang="en-US" dirty="0"/>
              <a:t> </a:t>
            </a:r>
            <a:r>
              <a:rPr lang="en-US" dirty="0" err="1"/>
              <a:t>uma</a:t>
            </a:r>
            <a:r>
              <a:rPr lang="en-US" dirty="0"/>
              <a:t> </a:t>
            </a:r>
            <a:r>
              <a:rPr lang="en-US" dirty="0" err="1"/>
              <a:t>terceira</a:t>
            </a:r>
            <a:r>
              <a:rPr lang="en-US" dirty="0"/>
              <a:t> </a:t>
            </a:r>
            <a:r>
              <a:rPr lang="en-US" dirty="0" err="1"/>
              <a:t>camada</a:t>
            </a:r>
            <a:r>
              <a:rPr lang="en-US" dirty="0"/>
              <a:t> de stent.</a:t>
            </a:r>
            <a:endParaRPr lang="pt-BR" dirty="0"/>
          </a:p>
          <a:p>
            <a:r>
              <a:rPr lang="pt-BR" dirty="0"/>
              <a:t> Nenhuma evidência clara orienta que tipo de DES deve ser usado para tratar ISR de um DES, e não há consenso se o tipo de </a:t>
            </a:r>
            <a:r>
              <a:rPr lang="pt-BR" dirty="0" err="1"/>
              <a:t>stent</a:t>
            </a:r>
            <a:r>
              <a:rPr lang="pt-BR" dirty="0"/>
              <a:t> deve ser alterado quando um DES adicional é implantado para o DES-ISR. O RIBS III (</a:t>
            </a:r>
            <a:r>
              <a:rPr lang="pt-BR" dirty="0" err="1"/>
              <a:t>Reestenose</a:t>
            </a:r>
            <a:r>
              <a:rPr lang="pt-BR" dirty="0"/>
              <a:t> </a:t>
            </a:r>
            <a:r>
              <a:rPr lang="pt-BR" dirty="0" err="1"/>
              <a:t>Intrastent</a:t>
            </a:r>
            <a:r>
              <a:rPr lang="pt-BR" dirty="0"/>
              <a:t>: Angioplastia com Balão Versus </a:t>
            </a:r>
            <a:r>
              <a:rPr lang="pt-BR" dirty="0" err="1"/>
              <a:t>Stent</a:t>
            </a:r>
            <a:r>
              <a:rPr lang="pt-BR" dirty="0"/>
              <a:t> Eletivo) avaliou o impacto da seleção de um diferentes SF para o tratamento de ISR, com melhores resultados angiográficos e clínicos no seguimento de 9 meses em coorte que recebeu um DES diferente.</a:t>
            </a:r>
          </a:p>
        </p:txBody>
      </p:sp>
    </p:spTree>
    <p:extLst>
      <p:ext uri="{BB962C8B-B14F-4D97-AF65-F5344CB8AC3E}">
        <p14:creationId xmlns:p14="http://schemas.microsoft.com/office/powerpoint/2010/main" val="14308179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GUIDELINES</a:t>
            </a:r>
            <a:endParaRPr lang="pt-BR" dirty="0"/>
          </a:p>
        </p:txBody>
      </p:sp>
      <p:sp>
        <p:nvSpPr>
          <p:cNvPr id="3" name="Espaço Reservado para Conteúdo 2"/>
          <p:cNvSpPr>
            <a:spLocks noGrp="1"/>
          </p:cNvSpPr>
          <p:nvPr>
            <p:ph sz="quarter" idx="1"/>
          </p:nvPr>
        </p:nvSpPr>
        <p:spPr/>
        <p:txBody>
          <a:bodyPr>
            <a:normAutofit fontScale="77500" lnSpcReduction="20000"/>
          </a:bodyPr>
          <a:lstStyle/>
          <a:p>
            <a:br>
              <a:rPr lang="pt-BR" dirty="0"/>
            </a:br>
            <a:r>
              <a:rPr lang="pt-BR" dirty="0"/>
              <a:t>As diretrizes </a:t>
            </a:r>
            <a:r>
              <a:rPr lang="pt-BR" dirty="0" err="1"/>
              <a:t>européias</a:t>
            </a:r>
            <a:r>
              <a:rPr lang="pt-BR" dirty="0"/>
              <a:t> atuais recomendam </a:t>
            </a:r>
            <a:r>
              <a:rPr lang="pt-BR" dirty="0" err="1"/>
              <a:t>DESs</a:t>
            </a:r>
            <a:r>
              <a:rPr lang="pt-BR" dirty="0"/>
              <a:t> ou </a:t>
            </a:r>
            <a:r>
              <a:rPr lang="pt-BR" dirty="0" err="1"/>
              <a:t>DCBs</a:t>
            </a:r>
            <a:r>
              <a:rPr lang="pt-BR" dirty="0"/>
              <a:t> com consideração para imagens </a:t>
            </a:r>
            <a:r>
              <a:rPr lang="pt-BR" dirty="0" err="1"/>
              <a:t>intracoronárias</a:t>
            </a:r>
            <a:r>
              <a:rPr lang="pt-BR" dirty="0"/>
              <a:t> para tratar ISR</a:t>
            </a:r>
          </a:p>
          <a:p>
            <a:r>
              <a:rPr lang="pt-BR" dirty="0"/>
              <a:t> </a:t>
            </a:r>
            <a:r>
              <a:rPr lang="pt-BR" dirty="0" err="1"/>
              <a:t>DCBs</a:t>
            </a:r>
            <a:r>
              <a:rPr lang="pt-BR" dirty="0"/>
              <a:t>, no entanto, não são aprovados para atualmente em artérias coronárias nos Estados Unidos. As diretrizes contemporâneas dos EUA são de 2011 e recomendam que os pacientes que desenvolvam </a:t>
            </a:r>
            <a:r>
              <a:rPr lang="pt-BR" dirty="0" err="1"/>
              <a:t>reestenose</a:t>
            </a:r>
            <a:r>
              <a:rPr lang="pt-BR" dirty="0"/>
              <a:t> clínica após o implante de SF pode ser considerado para intervenção coronária percutânea repetida com angioplastia com balão, </a:t>
            </a:r>
            <a:r>
              <a:rPr lang="pt-BR" dirty="0" err="1"/>
              <a:t>BMSs</a:t>
            </a:r>
            <a:r>
              <a:rPr lang="pt-BR" dirty="0"/>
              <a:t> ou </a:t>
            </a:r>
            <a:r>
              <a:rPr lang="pt-BR" dirty="0" err="1"/>
              <a:t>DESs</a:t>
            </a:r>
            <a:r>
              <a:rPr lang="pt-BR" dirty="0"/>
              <a:t> contendo o mesmo medicamento ou um medicamento </a:t>
            </a:r>
            <a:r>
              <a:rPr lang="pt-BR" dirty="0" err="1"/>
              <a:t>antiproliferativo</a:t>
            </a:r>
            <a:r>
              <a:rPr lang="pt-BR" dirty="0"/>
              <a:t> alternativo se houver fatores anatômicos apropriado e o paciente é capaz de cumprir e tolerar terapia antiplaquetária (Classe </a:t>
            </a:r>
            <a:r>
              <a:rPr lang="pt-BR" dirty="0" err="1"/>
              <a:t>IIb</a:t>
            </a:r>
            <a:r>
              <a:rPr lang="pt-BR" dirty="0"/>
              <a:t>, nível de evidência C) </a:t>
            </a:r>
          </a:p>
          <a:p>
            <a:r>
              <a:rPr lang="pt-BR" dirty="0"/>
              <a:t>Além disso, as diretrizes sugerem que a ultrassonografia intravascular é razoável para determinar o mecanismo de </a:t>
            </a:r>
            <a:r>
              <a:rPr lang="pt-BR" dirty="0" err="1"/>
              <a:t>reestenose</a:t>
            </a:r>
            <a:r>
              <a:rPr lang="pt-BR" dirty="0"/>
              <a:t> do </a:t>
            </a:r>
            <a:r>
              <a:rPr lang="pt-BR" dirty="0" err="1"/>
              <a:t>stent</a:t>
            </a:r>
            <a:r>
              <a:rPr lang="pt-BR" dirty="0"/>
              <a:t> (Classe </a:t>
            </a:r>
            <a:r>
              <a:rPr lang="pt-BR" dirty="0" err="1"/>
              <a:t>IIa</a:t>
            </a:r>
            <a:r>
              <a:rPr lang="pt-BR" dirty="0"/>
              <a:t>, nível de evidência C) .40</a:t>
            </a:r>
          </a:p>
        </p:txBody>
      </p:sp>
    </p:spTree>
    <p:extLst>
      <p:ext uri="{BB962C8B-B14F-4D97-AF65-F5344CB8AC3E}">
        <p14:creationId xmlns:p14="http://schemas.microsoft.com/office/powerpoint/2010/main" val="12254520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DIREÇÃO FUTURA</a:t>
            </a:r>
            <a:endParaRPr lang="pt-BR" dirty="0"/>
          </a:p>
        </p:txBody>
      </p:sp>
      <p:sp>
        <p:nvSpPr>
          <p:cNvPr id="3" name="Espaço Reservado para Conteúdo 2"/>
          <p:cNvSpPr>
            <a:spLocks noGrp="1"/>
          </p:cNvSpPr>
          <p:nvPr>
            <p:ph sz="quarter" idx="1"/>
          </p:nvPr>
        </p:nvSpPr>
        <p:spPr/>
        <p:txBody>
          <a:bodyPr>
            <a:normAutofit fontScale="92500" lnSpcReduction="20000"/>
          </a:bodyPr>
          <a:lstStyle/>
          <a:p>
            <a:r>
              <a:rPr lang="pt-PT" dirty="0"/>
              <a:t>DES-ISR:litotripsia intravascular para stents subexpandidos. o viabilidade da aterectomia rotacional combinada com a litotripsia intravascular para ISR com neoaterosclerose calcificada foi relatada recentemente. Além disso, a próxima geração de DCBs à base de sirolimus deve ser testada clinicamente para o tratamento de DES-ISR. Mais pesquisa é necessário, no entanto, avaliar benefícios a longo prazo e candidatos ideais para essas novas modalidades. </a:t>
            </a:r>
          </a:p>
          <a:p>
            <a:r>
              <a:rPr lang="pt-PT" dirty="0"/>
              <a:t>FINALMENTE :A melhor maneira de abordar o DES-ISR é evitá-lo. Isso pode ser minimizado com o implante de DES guiada por imagem e melhorias contínuas na tecnologia de stents.</a:t>
            </a:r>
          </a:p>
          <a:p>
            <a:r>
              <a:rPr lang="pt-PT" dirty="0"/>
              <a:t>                                                                    02/11/2019.</a:t>
            </a:r>
            <a:endParaRPr lang="pt-BR" dirty="0"/>
          </a:p>
        </p:txBody>
      </p:sp>
    </p:spTree>
    <p:extLst>
      <p:ext uri="{BB962C8B-B14F-4D97-AF65-F5344CB8AC3E}">
        <p14:creationId xmlns:p14="http://schemas.microsoft.com/office/powerpoint/2010/main" val="961719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DEFINIÇÃO DES-IRS</a:t>
            </a:r>
            <a:endParaRPr lang="pt-BR" dirty="0"/>
          </a:p>
        </p:txBody>
      </p:sp>
      <p:sp>
        <p:nvSpPr>
          <p:cNvPr id="3" name="Espaço Reservado para Conteúdo 2"/>
          <p:cNvSpPr>
            <a:spLocks noGrp="1"/>
          </p:cNvSpPr>
          <p:nvPr>
            <p:ph sz="quarter" idx="1"/>
          </p:nvPr>
        </p:nvSpPr>
        <p:spPr/>
        <p:txBody>
          <a:bodyPr/>
          <a:lstStyle/>
          <a:p>
            <a:r>
              <a:rPr lang="en-US" dirty="0"/>
              <a:t> ISR has classically been defined as a luminal narrowing with &gt;50% diameter stenosis of a stented coronary segment or within 5 mm of a stent edge.</a:t>
            </a:r>
          </a:p>
          <a:p>
            <a:endParaRPr lang="en-US" dirty="0"/>
          </a:p>
          <a:p>
            <a:r>
              <a:rPr lang="en-US" dirty="0"/>
              <a:t>The generally used Mehran’s angiographic classification divides ISR into four types: I-focal</a:t>
            </a:r>
          </a:p>
          <a:p>
            <a:r>
              <a:rPr lang="en-US" dirty="0"/>
              <a:t>; II-diffuse; III-proliferative and IV-occlusive .</a:t>
            </a:r>
            <a:endParaRPr lang="pt-BR" dirty="0"/>
          </a:p>
        </p:txBody>
      </p:sp>
    </p:spTree>
    <p:extLst>
      <p:ext uri="{BB962C8B-B14F-4D97-AF65-F5344CB8AC3E}">
        <p14:creationId xmlns:p14="http://schemas.microsoft.com/office/powerpoint/2010/main" val="211223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CLASSIFICAÇÃO ANGIOGRÁFICA</a:t>
            </a:r>
            <a:endParaRPr lang="pt-BR" dirty="0"/>
          </a:p>
        </p:txBody>
      </p:sp>
      <p:sp>
        <p:nvSpPr>
          <p:cNvPr id="3" name="Espaço Reservado para Conteúdo 2"/>
          <p:cNvSpPr>
            <a:spLocks noGrp="1"/>
          </p:cNvSpPr>
          <p:nvPr>
            <p:ph sz="quarter" idx="1"/>
          </p:nvPr>
        </p:nvSpPr>
        <p:spPr/>
        <p:txBody>
          <a:bodyPr>
            <a:normAutofit fontScale="92500" lnSpcReduction="10000"/>
          </a:bodyPr>
          <a:lstStyle/>
          <a:p>
            <a:pPr marL="0" indent="0">
              <a:buNone/>
            </a:pPr>
            <a:r>
              <a:rPr lang="en-US" dirty="0"/>
              <a:t> Mehran’s angiographic classification of ISR. </a:t>
            </a:r>
          </a:p>
          <a:p>
            <a:pPr marL="0" indent="0">
              <a:buNone/>
            </a:pPr>
            <a:r>
              <a:rPr lang="en-US" dirty="0"/>
              <a:t>Type of ISR Characteristics Occurrence </a:t>
            </a:r>
          </a:p>
          <a:p>
            <a:pPr marL="0" indent="0">
              <a:buNone/>
            </a:pPr>
            <a:r>
              <a:rPr lang="en-US" dirty="0"/>
              <a:t> I-focal Length &lt; 10 mm 42% </a:t>
            </a:r>
          </a:p>
          <a:p>
            <a:pPr marL="0" indent="0">
              <a:buNone/>
            </a:pPr>
            <a:r>
              <a:rPr lang="en-US" dirty="0"/>
              <a:t> IA The articulation or gap between stents </a:t>
            </a:r>
          </a:p>
          <a:p>
            <a:pPr marL="0" indent="0">
              <a:buNone/>
            </a:pPr>
            <a:r>
              <a:rPr lang="en-US" dirty="0"/>
              <a:t> IB The proximal or distal margin </a:t>
            </a:r>
          </a:p>
          <a:p>
            <a:pPr marL="0" indent="0">
              <a:buNone/>
            </a:pPr>
            <a:r>
              <a:rPr lang="en-US" dirty="0"/>
              <a:t> IC The body of the stent ID Multifocal </a:t>
            </a:r>
          </a:p>
          <a:p>
            <a:pPr marL="0" indent="0">
              <a:buNone/>
            </a:pPr>
            <a:r>
              <a:rPr lang="en-US" dirty="0"/>
              <a:t> II-diffuse Length &gt;10 mm, not exceeding the edges of the stent 21% </a:t>
            </a:r>
          </a:p>
          <a:p>
            <a:pPr marL="0" indent="0">
              <a:buNone/>
            </a:pPr>
            <a:r>
              <a:rPr lang="en-US" dirty="0"/>
              <a:t> III-proliferative Exceeding the edges of the stent 30%</a:t>
            </a:r>
          </a:p>
          <a:p>
            <a:pPr marL="0" indent="0">
              <a:buNone/>
            </a:pPr>
            <a:r>
              <a:rPr lang="en-US" dirty="0"/>
              <a:t> IV-occlusive Total occlusion with TIMI 0 7% </a:t>
            </a:r>
          </a:p>
          <a:p>
            <a:pPr marL="0" indent="0">
              <a:buNone/>
            </a:pPr>
            <a:r>
              <a:rPr lang="en-US" dirty="0"/>
              <a:t>. </a:t>
            </a:r>
            <a:endParaRPr lang="pt-BR" dirty="0"/>
          </a:p>
        </p:txBody>
      </p:sp>
    </p:spTree>
    <p:extLst>
      <p:ext uri="{BB962C8B-B14F-4D97-AF65-F5344CB8AC3E}">
        <p14:creationId xmlns:p14="http://schemas.microsoft.com/office/powerpoint/2010/main" val="2610166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INCIDÊNCIA</a:t>
            </a:r>
            <a:endParaRPr lang="pt-BR" dirty="0"/>
          </a:p>
        </p:txBody>
      </p:sp>
      <p:sp>
        <p:nvSpPr>
          <p:cNvPr id="3" name="Espaço Reservado para Conteúdo 2"/>
          <p:cNvSpPr>
            <a:spLocks noGrp="1"/>
          </p:cNvSpPr>
          <p:nvPr>
            <p:ph sz="quarter" idx="1"/>
          </p:nvPr>
        </p:nvSpPr>
        <p:spPr/>
        <p:txBody>
          <a:bodyPr/>
          <a:lstStyle/>
          <a:p>
            <a:r>
              <a:rPr lang="en-US" dirty="0"/>
              <a:t>The clinical incidence of ISR after bare-metal stent (BMS) implantation is approximately 20%–35%.</a:t>
            </a:r>
          </a:p>
          <a:p>
            <a:r>
              <a:rPr lang="en-US" dirty="0"/>
              <a:t> The use of drug-eluting stents (DES) has led to a further decrease in the occurrence of ISR to 5%–10%.</a:t>
            </a:r>
          </a:p>
          <a:p>
            <a:r>
              <a:rPr lang="en-US" dirty="0"/>
              <a:t>Despite improvements in stent design, drugs, and polymers with modern DESs, ISR rates with second-generation DESs remain similar and continue to pose a therapeutic challenge.</a:t>
            </a:r>
            <a:endParaRPr lang="pt-BR" dirty="0"/>
          </a:p>
        </p:txBody>
      </p:sp>
    </p:spTree>
    <p:extLst>
      <p:ext uri="{BB962C8B-B14F-4D97-AF65-F5344CB8AC3E}">
        <p14:creationId xmlns:p14="http://schemas.microsoft.com/office/powerpoint/2010/main" val="2280593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FATORES DE RISCO - ISR</a:t>
            </a:r>
            <a:endParaRPr lang="pt-BR" dirty="0"/>
          </a:p>
        </p:txBody>
      </p:sp>
      <p:sp>
        <p:nvSpPr>
          <p:cNvPr id="3" name="Espaço Reservado para Conteúdo 2"/>
          <p:cNvSpPr>
            <a:spLocks noGrp="1"/>
          </p:cNvSpPr>
          <p:nvPr>
            <p:ph sz="quarter" idx="1"/>
          </p:nvPr>
        </p:nvSpPr>
        <p:spPr/>
        <p:txBody>
          <a:bodyPr>
            <a:normAutofit/>
          </a:bodyPr>
          <a:lstStyle/>
          <a:p>
            <a:r>
              <a:rPr lang="pt-BR" dirty="0" err="1"/>
              <a:t>Patient’s</a:t>
            </a:r>
            <a:r>
              <a:rPr lang="pt-BR" dirty="0"/>
              <a:t> </a:t>
            </a:r>
            <a:r>
              <a:rPr lang="pt-BR" dirty="0" err="1"/>
              <a:t>factors</a:t>
            </a:r>
            <a:r>
              <a:rPr lang="pt-BR" dirty="0"/>
              <a:t>  : Diabetes mellitus ,Renal </a:t>
            </a:r>
            <a:r>
              <a:rPr lang="pt-BR" dirty="0" err="1"/>
              <a:t>insufficiency</a:t>
            </a:r>
            <a:r>
              <a:rPr lang="pt-BR" dirty="0"/>
              <a:t>, </a:t>
            </a:r>
            <a:r>
              <a:rPr lang="pt-BR" dirty="0" err="1"/>
              <a:t>Acute</a:t>
            </a:r>
            <a:r>
              <a:rPr lang="pt-BR" dirty="0"/>
              <a:t> </a:t>
            </a:r>
            <a:r>
              <a:rPr lang="pt-BR" dirty="0" err="1"/>
              <a:t>coronary</a:t>
            </a:r>
            <a:r>
              <a:rPr lang="pt-BR" dirty="0"/>
              <a:t> </a:t>
            </a:r>
            <a:r>
              <a:rPr lang="pt-BR" dirty="0" err="1"/>
              <a:t>syndromes</a:t>
            </a:r>
            <a:r>
              <a:rPr lang="pt-BR" dirty="0"/>
              <a:t> </a:t>
            </a:r>
          </a:p>
          <a:p>
            <a:r>
              <a:rPr lang="pt-BR" dirty="0" err="1"/>
              <a:t>Lesion’s</a:t>
            </a:r>
            <a:r>
              <a:rPr lang="pt-BR" dirty="0"/>
              <a:t> </a:t>
            </a:r>
            <a:r>
              <a:rPr lang="pt-BR" dirty="0" err="1"/>
              <a:t>factors</a:t>
            </a:r>
            <a:r>
              <a:rPr lang="pt-BR" dirty="0"/>
              <a:t>  : </a:t>
            </a:r>
            <a:r>
              <a:rPr lang="pt-BR" dirty="0" err="1"/>
              <a:t>Complex</a:t>
            </a:r>
            <a:r>
              <a:rPr lang="pt-BR" dirty="0"/>
              <a:t> B2/C ,</a:t>
            </a:r>
            <a:r>
              <a:rPr lang="pt-BR" dirty="0" err="1"/>
              <a:t>lesions</a:t>
            </a:r>
            <a:r>
              <a:rPr lang="pt-BR" dirty="0"/>
              <a:t> </a:t>
            </a:r>
            <a:r>
              <a:rPr lang="pt-BR" dirty="0" err="1"/>
              <a:t>Long</a:t>
            </a:r>
            <a:r>
              <a:rPr lang="pt-BR" dirty="0"/>
              <a:t> </a:t>
            </a:r>
            <a:r>
              <a:rPr lang="pt-BR" dirty="0" err="1"/>
              <a:t>lesions</a:t>
            </a:r>
            <a:r>
              <a:rPr lang="pt-BR" dirty="0"/>
              <a:t> &gt; 20 mm ,</a:t>
            </a:r>
            <a:r>
              <a:rPr lang="pt-BR" dirty="0" err="1"/>
              <a:t>Artery</a:t>
            </a:r>
            <a:r>
              <a:rPr lang="pt-BR" dirty="0"/>
              <a:t> </a:t>
            </a:r>
            <a:r>
              <a:rPr lang="pt-BR" dirty="0" err="1"/>
              <a:t>diameter</a:t>
            </a:r>
            <a:r>
              <a:rPr lang="pt-BR" dirty="0"/>
              <a:t> &lt; 3 mm, </a:t>
            </a:r>
            <a:r>
              <a:rPr lang="pt-BR" dirty="0" err="1"/>
              <a:t>Chronic</a:t>
            </a:r>
            <a:r>
              <a:rPr lang="pt-BR" dirty="0"/>
              <a:t> </a:t>
            </a:r>
            <a:r>
              <a:rPr lang="pt-BR" dirty="0" err="1"/>
              <a:t>closures</a:t>
            </a:r>
            <a:r>
              <a:rPr lang="pt-BR" dirty="0"/>
              <a:t>, Ostial </a:t>
            </a:r>
            <a:r>
              <a:rPr lang="pt-BR" dirty="0" err="1"/>
              <a:t>lesions</a:t>
            </a:r>
            <a:r>
              <a:rPr lang="pt-BR" dirty="0"/>
              <a:t> ,</a:t>
            </a:r>
            <a:r>
              <a:rPr lang="pt-BR" dirty="0" err="1"/>
              <a:t>Bifurcation</a:t>
            </a:r>
            <a:r>
              <a:rPr lang="pt-BR" dirty="0"/>
              <a:t> </a:t>
            </a:r>
            <a:r>
              <a:rPr lang="pt-BR" dirty="0" err="1"/>
              <a:t>lesions</a:t>
            </a:r>
            <a:r>
              <a:rPr lang="pt-BR" dirty="0"/>
              <a:t> ,</a:t>
            </a:r>
            <a:r>
              <a:rPr lang="pt-BR" dirty="0" err="1"/>
              <a:t>Lesions</a:t>
            </a:r>
            <a:r>
              <a:rPr lang="pt-BR" dirty="0"/>
              <a:t> in </a:t>
            </a:r>
            <a:r>
              <a:rPr lang="pt-BR" dirty="0" err="1"/>
              <a:t>venous</a:t>
            </a:r>
            <a:r>
              <a:rPr lang="pt-BR" dirty="0"/>
              <a:t> </a:t>
            </a:r>
            <a:r>
              <a:rPr lang="pt-BR" dirty="0" err="1"/>
              <a:t>bypass</a:t>
            </a:r>
            <a:r>
              <a:rPr lang="pt-BR" dirty="0"/>
              <a:t> </a:t>
            </a:r>
            <a:r>
              <a:rPr lang="pt-BR" dirty="0" err="1"/>
              <a:t>recurrent</a:t>
            </a:r>
            <a:r>
              <a:rPr lang="pt-BR" dirty="0"/>
              <a:t> </a:t>
            </a:r>
            <a:r>
              <a:rPr lang="pt-BR" dirty="0" err="1"/>
              <a:t>restenosis</a:t>
            </a:r>
            <a:r>
              <a:rPr lang="pt-BR" dirty="0"/>
              <a:t> </a:t>
            </a:r>
          </a:p>
          <a:p>
            <a:r>
              <a:rPr lang="pt-BR" dirty="0"/>
              <a:t>Peri-procedural </a:t>
            </a:r>
            <a:r>
              <a:rPr lang="pt-BR" dirty="0" err="1"/>
              <a:t>risk</a:t>
            </a:r>
            <a:r>
              <a:rPr lang="pt-BR" dirty="0"/>
              <a:t> </a:t>
            </a:r>
            <a:r>
              <a:rPr lang="pt-BR" dirty="0" err="1"/>
              <a:t>factors</a:t>
            </a:r>
            <a:r>
              <a:rPr lang="pt-BR" dirty="0"/>
              <a:t> :</a:t>
            </a:r>
            <a:r>
              <a:rPr lang="pt-BR" dirty="0" err="1"/>
              <a:t>Sub-optimal</a:t>
            </a:r>
            <a:r>
              <a:rPr lang="pt-BR" dirty="0"/>
              <a:t> </a:t>
            </a:r>
            <a:r>
              <a:rPr lang="pt-BR" dirty="0" err="1"/>
              <a:t>apposition</a:t>
            </a:r>
            <a:r>
              <a:rPr lang="pt-BR" dirty="0"/>
              <a:t> &lt; </a:t>
            </a:r>
            <a:r>
              <a:rPr lang="pt-BR" dirty="0" err="1"/>
              <a:t>Under-expansion</a:t>
            </a:r>
            <a:r>
              <a:rPr lang="pt-BR" dirty="0"/>
              <a:t> </a:t>
            </a:r>
            <a:r>
              <a:rPr lang="pt-BR" dirty="0" err="1"/>
              <a:t>of</a:t>
            </a:r>
            <a:r>
              <a:rPr lang="pt-BR" dirty="0"/>
              <a:t> </a:t>
            </a:r>
            <a:r>
              <a:rPr lang="pt-BR" dirty="0" err="1"/>
              <a:t>the</a:t>
            </a:r>
            <a:r>
              <a:rPr lang="pt-BR" dirty="0"/>
              <a:t> </a:t>
            </a:r>
            <a:r>
              <a:rPr lang="pt-BR" dirty="0" err="1"/>
              <a:t>stent</a:t>
            </a:r>
            <a:r>
              <a:rPr lang="pt-BR" dirty="0"/>
              <a:t> Post-PCI MLD &lt; 3 mm ,</a:t>
            </a:r>
            <a:r>
              <a:rPr lang="pt-BR" dirty="0" err="1"/>
              <a:t>Implantation</a:t>
            </a:r>
            <a:r>
              <a:rPr lang="pt-BR" dirty="0"/>
              <a:t> </a:t>
            </a:r>
            <a:r>
              <a:rPr lang="pt-BR" dirty="0" err="1"/>
              <a:t>of</a:t>
            </a:r>
            <a:r>
              <a:rPr lang="pt-BR" dirty="0"/>
              <a:t> </a:t>
            </a:r>
            <a:r>
              <a:rPr lang="pt-BR" dirty="0" err="1"/>
              <a:t>multiple</a:t>
            </a:r>
            <a:r>
              <a:rPr lang="pt-BR" dirty="0"/>
              <a:t> </a:t>
            </a:r>
            <a:r>
              <a:rPr lang="pt-BR" dirty="0" err="1"/>
              <a:t>Stents</a:t>
            </a:r>
            <a:r>
              <a:rPr lang="pt-BR" dirty="0"/>
              <a:t>  ,</a:t>
            </a:r>
            <a:r>
              <a:rPr lang="pt-BR" dirty="0" err="1"/>
              <a:t>Stent</a:t>
            </a:r>
            <a:r>
              <a:rPr lang="pt-BR" dirty="0"/>
              <a:t> </a:t>
            </a:r>
            <a:r>
              <a:rPr lang="pt-BR" dirty="0" err="1"/>
              <a:t>fractures</a:t>
            </a:r>
            <a:r>
              <a:rPr lang="pt-BR" dirty="0"/>
              <a:t> </a:t>
            </a:r>
            <a:r>
              <a:rPr lang="pt-BR" dirty="0" err="1"/>
              <a:t>Type</a:t>
            </a:r>
            <a:r>
              <a:rPr lang="pt-BR" dirty="0"/>
              <a:t> </a:t>
            </a:r>
            <a:r>
              <a:rPr lang="pt-BR" dirty="0" err="1"/>
              <a:t>of</a:t>
            </a:r>
            <a:r>
              <a:rPr lang="pt-BR" dirty="0"/>
              <a:t> </a:t>
            </a:r>
            <a:r>
              <a:rPr lang="pt-BR" dirty="0" err="1"/>
              <a:t>stent</a:t>
            </a:r>
            <a:endParaRPr lang="pt-BR" dirty="0"/>
          </a:p>
        </p:txBody>
      </p:sp>
    </p:spTree>
    <p:extLst>
      <p:ext uri="{BB962C8B-B14F-4D97-AF65-F5344CB8AC3E}">
        <p14:creationId xmlns:p14="http://schemas.microsoft.com/office/powerpoint/2010/main" val="2345894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br>
              <a:rPr lang="en-US" dirty="0"/>
            </a:br>
            <a:br>
              <a:rPr lang="en-US" dirty="0"/>
            </a:br>
            <a:br>
              <a:rPr lang="en-US" dirty="0"/>
            </a:br>
            <a:r>
              <a:rPr lang="en-US" dirty="0"/>
              <a:t>FISIOPATOLOGIA  REESTENOSE</a:t>
            </a:r>
            <a:endParaRPr lang="pt-BR" dirty="0"/>
          </a:p>
        </p:txBody>
      </p:sp>
      <p:sp>
        <p:nvSpPr>
          <p:cNvPr id="3" name="Espaço Reservado para Conteúdo 2"/>
          <p:cNvSpPr>
            <a:spLocks noGrp="1"/>
          </p:cNvSpPr>
          <p:nvPr>
            <p:ph sz="quarter" idx="1"/>
          </p:nvPr>
        </p:nvSpPr>
        <p:spPr/>
        <p:txBody>
          <a:bodyPr>
            <a:normAutofit/>
          </a:bodyPr>
          <a:lstStyle/>
          <a:p>
            <a:pPr marL="0" indent="0">
              <a:buNone/>
            </a:pPr>
            <a:r>
              <a:rPr lang="en-US" dirty="0"/>
              <a:t>IMPLANTE DE STENT  = INJÚRIA  VASCULAR </a:t>
            </a:r>
          </a:p>
          <a:p>
            <a:pPr marL="0" indent="0">
              <a:buNone/>
            </a:pPr>
            <a:r>
              <a:rPr lang="en-US" dirty="0"/>
              <a:t>INÍCIO COMPLEXO PROCESSO INFLAMATÓRIO REPARADOR :</a:t>
            </a:r>
          </a:p>
          <a:p>
            <a:pPr marL="0" indent="0">
              <a:buNone/>
            </a:pPr>
            <a:r>
              <a:rPr lang="en-US" dirty="0"/>
              <a:t>. REAÇÃO VASCULAR AGUDA : DEPOSIÇÃO DE PLAQUETAS E FIBRINA – ADESÃO DE NEUTRÓFILOS E MONÓCITOS </a:t>
            </a:r>
          </a:p>
          <a:p>
            <a:pPr marL="0" indent="0">
              <a:buNone/>
            </a:pPr>
            <a:r>
              <a:rPr lang="en-US" dirty="0"/>
              <a:t>. APÓS 2 SEMANAS : CELULAS INFLAMATÓRIAS AGUDAS SÃO SUBSTITUIDAS POR CELULAS INFLAMATÓRIAS </a:t>
            </a:r>
            <a:r>
              <a:rPr lang="en-US"/>
              <a:t>CRÔNICAS (MACRÓFAGOS/CELULAS </a:t>
            </a:r>
            <a:r>
              <a:rPr lang="en-US" dirty="0"/>
              <a:t>GIGANTES ) </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06190841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ívico">
  <a:themeElements>
    <a:clrScheme name="Cívico">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ívico">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ívico">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690</TotalTime>
  <Words>2642</Words>
  <Application>Microsoft Office PowerPoint</Application>
  <PresentationFormat>Apresentação na tela (4:3)</PresentationFormat>
  <Paragraphs>200</Paragraphs>
  <Slides>43</Slides>
  <Notes>1</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43</vt:i4>
      </vt:variant>
    </vt:vector>
  </HeadingPairs>
  <TitlesOfParts>
    <vt:vector size="48" baseType="lpstr">
      <vt:lpstr>Calibri</vt:lpstr>
      <vt:lpstr>Georgia</vt:lpstr>
      <vt:lpstr>Wingdings</vt:lpstr>
      <vt:lpstr>Wingdings 2</vt:lpstr>
      <vt:lpstr>Cívico</vt:lpstr>
      <vt:lpstr>REESTENOSE STENTS FARMACOLOGICOS </vt:lpstr>
      <vt:lpstr>REFERÊNCIAS</vt:lpstr>
      <vt:lpstr>REFERÊNCIAS</vt:lpstr>
      <vt:lpstr>REESTENOSE – DES-ISR</vt:lpstr>
      <vt:lpstr>DEFINIÇÃO DES-IRS</vt:lpstr>
      <vt:lpstr>CLASSIFICAÇÃO ANGIOGRÁFICA</vt:lpstr>
      <vt:lpstr>INCIDÊNCIA</vt:lpstr>
      <vt:lpstr>FATORES DE RISCO - ISR</vt:lpstr>
      <vt:lpstr>   FISIOPATOLOGIA  REESTENOSE</vt:lpstr>
      <vt:lpstr>FISIOPATOLOGIA REESTENOSE</vt:lpstr>
      <vt:lpstr>BASES MOLECULARES REESTENOSE INTRASTENT </vt:lpstr>
      <vt:lpstr>BMS – ISR</vt:lpstr>
      <vt:lpstr>DES – ISR </vt:lpstr>
      <vt:lpstr>DES - ISR</vt:lpstr>
      <vt:lpstr>DES -ISR</vt:lpstr>
      <vt:lpstr>HIPÓTESE : BD-DES SÃO SUPERIORES</vt:lpstr>
      <vt:lpstr>BD-DES     X      DP -DES</vt:lpstr>
      <vt:lpstr>BD DES    X       DP -DES</vt:lpstr>
      <vt:lpstr>DP-DES</vt:lpstr>
      <vt:lpstr>BD-DES</vt:lpstr>
      <vt:lpstr>MECANISMOS DES - ISR</vt:lpstr>
      <vt:lpstr>CAUSAS MECÂNICAS DES-ISR</vt:lpstr>
      <vt:lpstr>NEOATEROSCLEROSE : MECANISMO PREDOMINANTE</vt:lpstr>
      <vt:lpstr>NEOATEROSCLEROSE </vt:lpstr>
      <vt:lpstr>Apresentação do PowerPoint</vt:lpstr>
      <vt:lpstr>Apresentação do PowerPoint</vt:lpstr>
      <vt:lpstr>   DES -ISR </vt:lpstr>
      <vt:lpstr>MECANISMOS DES -ISR</vt:lpstr>
      <vt:lpstr>CAUSA MECÂNICA </vt:lpstr>
      <vt:lpstr>FRATURA STENT</vt:lpstr>
      <vt:lpstr>DES-ISR : ETIOLOGIA/TRATAMENTO</vt:lpstr>
      <vt:lpstr>WAKSMAN CLASSIFICATION </vt:lpstr>
      <vt:lpstr>DES-ISR :  PROPOSTAS DE TRATAMENTO</vt:lpstr>
      <vt:lpstr>LITOTRIPSIA INTRAVASCULAR</vt:lpstr>
      <vt:lpstr>ATC COM BALÃO CONVENCIONAL</vt:lpstr>
      <vt:lpstr>SCORING BALLOON</vt:lpstr>
      <vt:lpstr>SCORING BALLOON / CUTTING</vt:lpstr>
      <vt:lpstr>CUTTING BALLOON</vt:lpstr>
      <vt:lpstr>Ablative Therapy: Atherectomy and Laser </vt:lpstr>
      <vt:lpstr>DCB – BALÕES FARMACOLÓGICOS</vt:lpstr>
      <vt:lpstr>NOVO DES</vt:lpstr>
      <vt:lpstr>GUIDELINES</vt:lpstr>
      <vt:lpstr>DIREÇÃO FUTURA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REESTENOSE STENT FARMACOLOGICOS</dc:title>
  <dc:creator>user</dc:creator>
  <cp:lastModifiedBy>trip</cp:lastModifiedBy>
  <cp:revision>85</cp:revision>
  <dcterms:created xsi:type="dcterms:W3CDTF">2019-10-31T12:25:35Z</dcterms:created>
  <dcterms:modified xsi:type="dcterms:W3CDTF">2019-12-09T14:28:13Z</dcterms:modified>
</cp:coreProperties>
</file>